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2" r:id="rId10"/>
    <p:sldId id="265" r:id="rId11"/>
    <p:sldId id="266" r:id="rId12"/>
    <p:sldId id="268" r:id="rId13"/>
    <p:sldId id="271" r:id="rId14"/>
    <p:sldId id="269" r:id="rId15"/>
    <p:sldId id="272" r:id="rId16"/>
    <p:sldId id="273" r:id="rId17"/>
    <p:sldId id="298" r:id="rId18"/>
    <p:sldId id="284" r:id="rId19"/>
    <p:sldId id="299" r:id="rId20"/>
    <p:sldId id="300" r:id="rId21"/>
    <p:sldId id="301" r:id="rId22"/>
    <p:sldId id="302" r:id="rId23"/>
    <p:sldId id="303" r:id="rId24"/>
    <p:sldId id="305" r:id="rId25"/>
    <p:sldId id="304" r:id="rId26"/>
    <p:sldId id="318" r:id="rId27"/>
    <p:sldId id="306" r:id="rId28"/>
    <p:sldId id="307" r:id="rId29"/>
    <p:sldId id="308" r:id="rId30"/>
    <p:sldId id="309" r:id="rId31"/>
    <p:sldId id="310" r:id="rId32"/>
    <p:sldId id="311" r:id="rId33"/>
    <p:sldId id="320" r:id="rId34"/>
    <p:sldId id="312" r:id="rId35"/>
    <p:sldId id="313" r:id="rId36"/>
    <p:sldId id="314" r:id="rId37"/>
    <p:sldId id="315" r:id="rId38"/>
    <p:sldId id="316" r:id="rId39"/>
    <p:sldId id="317" r:id="rId40"/>
    <p:sldId id="319" r:id="rId41"/>
    <p:sldId id="296" r:id="rId42"/>
    <p:sldId id="322" r:id="rId43"/>
    <p:sldId id="323" r:id="rId44"/>
    <p:sldId id="324" r:id="rId45"/>
    <p:sldId id="325" r:id="rId46"/>
    <p:sldId id="326" r:id="rId47"/>
    <p:sldId id="327" r:id="rId48"/>
    <p:sldId id="321" r:id="rId49"/>
    <p:sldId id="283" r:id="rId50"/>
    <p:sldId id="282" r:id="rId51"/>
    <p:sldId id="285" r:id="rId52"/>
    <p:sldId id="279" r:id="rId53"/>
    <p:sldId id="290" r:id="rId54"/>
    <p:sldId id="286" r:id="rId55"/>
    <p:sldId id="287" r:id="rId56"/>
    <p:sldId id="288" r:id="rId57"/>
    <p:sldId id="292" r:id="rId58"/>
    <p:sldId id="293" r:id="rId59"/>
    <p:sldId id="294" r:id="rId60"/>
    <p:sldId id="295" r:id="rId61"/>
    <p:sldId id="297" r:id="rId62"/>
    <p:sldId id="289" r:id="rId63"/>
    <p:sldId id="267" r:id="rId64"/>
    <p:sldId id="291" r:id="rId65"/>
    <p:sldId id="274" r:id="rId66"/>
    <p:sldId id="275" r:id="rId67"/>
    <p:sldId id="276" r:id="rId68"/>
  </p:sldIdLst>
  <p:sldSz cx="12192000" cy="6858000"/>
  <p:notesSz cx="6858000" cy="9144000"/>
  <p:defaultTextStyle>
    <a:defPPr>
      <a:defRPr lang="it-IT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8"/>
    <p:restoredTop sz="94881"/>
  </p:normalViewPr>
  <p:slideViewPr>
    <p:cSldViewPr snapToGrid="0">
      <p:cViewPr varScale="1">
        <p:scale>
          <a:sx n="118" d="100"/>
          <a:sy n="118" d="100"/>
        </p:scale>
        <p:origin x="216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Valori</a:t>
            </a:r>
            <a:r>
              <a:rPr lang="it-IT" baseline="0" dirty="0"/>
              <a:t> di similarità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Attribute Based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Foglio1!$B$2:$B$3</c:f>
              <c:numCache>
                <c:formatCode>General</c:formatCode>
                <c:ptCount val="2"/>
                <c:pt idx="0">
                  <c:v>2.16</c:v>
                </c:pt>
                <c:pt idx="1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1F-1441-B392-69C158203EE7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Children based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Foglio1!$C$2:$C$3</c:f>
              <c:numCache>
                <c:formatCode>General</c:formatCode>
                <c:ptCount val="2"/>
                <c:pt idx="0">
                  <c:v>1.98</c:v>
                </c:pt>
                <c:pt idx="1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1F-1441-B392-69C158203EE7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ExactMatching (KeLP)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Foglio1!$D$2:$D$3</c:f>
              <c:numCache>
                <c:formatCode>General</c:formatCode>
                <c:ptCount val="2"/>
                <c:pt idx="0">
                  <c:v>1.91</c:v>
                </c:pt>
                <c:pt idx="1">
                  <c:v>0.72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1F-1441-B392-69C158203EE7}"/>
            </c:ext>
          </c:extLst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Lexical (KeLP)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Foglio1!$E$2:$E$3</c:f>
              <c:numCache>
                <c:formatCode>General</c:formatCode>
                <c:ptCount val="2"/>
                <c:pt idx="0">
                  <c:v>2.04</c:v>
                </c:pt>
                <c:pt idx="1">
                  <c:v>0.72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71F-1441-B392-69C158203E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982773647"/>
        <c:axId val="982775375"/>
      </c:barChart>
      <c:catAx>
        <c:axId val="9827736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82775375"/>
        <c:crosses val="autoZero"/>
        <c:auto val="1"/>
        <c:lblAlgn val="ctr"/>
        <c:lblOffset val="100"/>
        <c:noMultiLvlLbl val="0"/>
      </c:catAx>
      <c:valAx>
        <c:axId val="98277537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82773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Valori</a:t>
            </a:r>
            <a:r>
              <a:rPr lang="it-IT" baseline="0" dirty="0"/>
              <a:t> di similarità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Attribute Based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Foglio1!$B$2:$B$3</c:f>
              <c:numCache>
                <c:formatCode>General</c:formatCode>
                <c:ptCount val="2"/>
                <c:pt idx="0">
                  <c:v>0.52</c:v>
                </c:pt>
                <c:pt idx="1">
                  <c:v>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1F-1441-B392-69C158203EE7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Children based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Foglio1!$C$2:$C$3</c:f>
              <c:numCache>
                <c:formatCode>General</c:formatCode>
                <c:ptCount val="2"/>
                <c:pt idx="0">
                  <c:v>0.41</c:v>
                </c:pt>
                <c:pt idx="1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1F-1441-B392-69C158203EE7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ExactMatching (KeLP)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Foglio1!$D$2:$D$3</c:f>
              <c:numCache>
                <c:formatCode>General</c:formatCode>
                <c:ptCount val="2"/>
                <c:pt idx="0">
                  <c:v>0.41</c:v>
                </c:pt>
                <c:pt idx="1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1F-1441-B392-69C158203EE7}"/>
            </c:ext>
          </c:extLst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Lexical (KeLP)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Foglio1!$E$2:$E$3</c:f>
              <c:numCache>
                <c:formatCode>General</c:formatCode>
                <c:ptCount val="2"/>
                <c:pt idx="0">
                  <c:v>0.41</c:v>
                </c:pt>
                <c:pt idx="1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71F-1441-B392-69C158203E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982773647"/>
        <c:axId val="982775375"/>
      </c:barChart>
      <c:catAx>
        <c:axId val="9827736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82775375"/>
        <c:crosses val="autoZero"/>
        <c:auto val="1"/>
        <c:lblAlgn val="ctr"/>
        <c:lblOffset val="100"/>
        <c:noMultiLvlLbl val="0"/>
      </c:catAx>
      <c:valAx>
        <c:axId val="98277537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82773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DD42B0-E99E-4D8D-A41D-1FD7E782E539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DF5F62-ADFC-4B92-A62D-CD7D5283D37C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Framework Java per Machine Learning concentrato sui Kernel.</a:t>
          </a:r>
          <a:endParaRPr lang="en-US"/>
        </a:p>
      </dgm:t>
    </dgm:pt>
    <dgm:pt modelId="{5C8AE213-21FE-49DE-896C-592CE1DD2F5B}" type="parTrans" cxnId="{DCF0462B-A05D-4183-A735-80D58ED05F21}">
      <dgm:prSet/>
      <dgm:spPr/>
      <dgm:t>
        <a:bodyPr/>
        <a:lstStyle/>
        <a:p>
          <a:endParaRPr lang="en-US"/>
        </a:p>
      </dgm:t>
    </dgm:pt>
    <dgm:pt modelId="{5DE2EC30-6A7C-4913-8B76-680814FF4874}" type="sibTrans" cxnId="{DCF0462B-A05D-4183-A735-80D58ED05F2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C60D83A-985B-4AB8-8DDA-DE475C12E193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Possibilità </a:t>
          </a:r>
          <a:r>
            <a:rPr lang="it-IT" dirty="0" err="1"/>
            <a:t>built</a:t>
          </a:r>
          <a:r>
            <a:rPr lang="it-IT" dirty="0"/>
            <a:t> in di creare nuove funzioni di similitudine ad hoc tra nodi di alberi tramite la classe </a:t>
          </a:r>
          <a:r>
            <a:rPr lang="it-IT" b="1" dirty="0" err="1"/>
            <a:t>SmoothePartialTreeKernel</a:t>
          </a:r>
          <a:endParaRPr lang="en-US" dirty="0"/>
        </a:p>
      </dgm:t>
    </dgm:pt>
    <dgm:pt modelId="{F48426B0-635D-43EE-90CF-2736C44A83D6}" type="parTrans" cxnId="{B3A0BDA0-95B2-4055-A9D6-5F6C7CDCC492}">
      <dgm:prSet/>
      <dgm:spPr/>
      <dgm:t>
        <a:bodyPr/>
        <a:lstStyle/>
        <a:p>
          <a:endParaRPr lang="en-US"/>
        </a:p>
      </dgm:t>
    </dgm:pt>
    <dgm:pt modelId="{9AFC53D9-7DD7-4551-8C4B-C6A84BD8E4EB}" type="sibTrans" cxnId="{B3A0BDA0-95B2-4055-A9D6-5F6C7CDCC492}">
      <dgm:prSet/>
      <dgm:spPr/>
      <dgm:t>
        <a:bodyPr/>
        <a:lstStyle/>
        <a:p>
          <a:endParaRPr lang="en-US"/>
        </a:p>
      </dgm:t>
    </dgm:pt>
    <dgm:pt modelId="{E2555EAA-4466-44F8-8E02-3D4866345622}" type="pres">
      <dgm:prSet presAssocID="{57DD42B0-E99E-4D8D-A41D-1FD7E782E539}" presName="root" presStyleCnt="0">
        <dgm:presLayoutVars>
          <dgm:dir/>
          <dgm:resizeHandles val="exact"/>
        </dgm:presLayoutVars>
      </dgm:prSet>
      <dgm:spPr/>
    </dgm:pt>
    <dgm:pt modelId="{94FC47DB-249C-4E4C-8A9D-67A3B50F651E}" type="pres">
      <dgm:prSet presAssocID="{57DD42B0-E99E-4D8D-A41D-1FD7E782E539}" presName="container" presStyleCnt="0">
        <dgm:presLayoutVars>
          <dgm:dir/>
          <dgm:resizeHandles val="exact"/>
        </dgm:presLayoutVars>
      </dgm:prSet>
      <dgm:spPr/>
    </dgm:pt>
    <dgm:pt modelId="{F7E45CD8-1981-42D9-8378-EFF03627774F}" type="pres">
      <dgm:prSet presAssocID="{46DF5F62-ADFC-4B92-A62D-CD7D5283D37C}" presName="compNode" presStyleCnt="0"/>
      <dgm:spPr/>
    </dgm:pt>
    <dgm:pt modelId="{B9E5E30B-6229-4477-A73B-840BCD6DCE03}" type="pres">
      <dgm:prSet presAssocID="{46DF5F62-ADFC-4B92-A62D-CD7D5283D37C}" presName="iconBgRect" presStyleLbl="bgShp" presStyleIdx="0" presStyleCnt="2"/>
      <dgm:spPr/>
    </dgm:pt>
    <dgm:pt modelId="{AC46FCCC-D3E6-4CF4-A636-0D98EA930DF6}" type="pres">
      <dgm:prSet presAssocID="{46DF5F62-ADFC-4B92-A62D-CD7D5283D3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granaggi"/>
        </a:ext>
      </dgm:extLst>
    </dgm:pt>
    <dgm:pt modelId="{410DC109-7726-466D-B371-0E7AD4961158}" type="pres">
      <dgm:prSet presAssocID="{46DF5F62-ADFC-4B92-A62D-CD7D5283D37C}" presName="spaceRect" presStyleCnt="0"/>
      <dgm:spPr/>
    </dgm:pt>
    <dgm:pt modelId="{C7B3976D-6C4C-4367-8AEB-56564D9E58C3}" type="pres">
      <dgm:prSet presAssocID="{46DF5F62-ADFC-4B92-A62D-CD7D5283D37C}" presName="textRect" presStyleLbl="revTx" presStyleIdx="0" presStyleCnt="2">
        <dgm:presLayoutVars>
          <dgm:chMax val="1"/>
          <dgm:chPref val="1"/>
        </dgm:presLayoutVars>
      </dgm:prSet>
      <dgm:spPr/>
    </dgm:pt>
    <dgm:pt modelId="{357ED494-2C27-4B7C-A472-D1943F917487}" type="pres">
      <dgm:prSet presAssocID="{5DE2EC30-6A7C-4913-8B76-680814FF4874}" presName="sibTrans" presStyleLbl="sibTrans2D1" presStyleIdx="0" presStyleCnt="0"/>
      <dgm:spPr/>
    </dgm:pt>
    <dgm:pt modelId="{1C1CF9A4-9720-4703-ADC3-A44BF54CE26C}" type="pres">
      <dgm:prSet presAssocID="{DC60D83A-985B-4AB8-8DDA-DE475C12E193}" presName="compNode" presStyleCnt="0"/>
      <dgm:spPr/>
    </dgm:pt>
    <dgm:pt modelId="{E84375ED-DCEE-4B71-89DF-FA2D94944516}" type="pres">
      <dgm:prSet presAssocID="{DC60D83A-985B-4AB8-8DDA-DE475C12E193}" presName="iconBgRect" presStyleLbl="bgShp" presStyleIdx="1" presStyleCnt="2"/>
      <dgm:spPr/>
    </dgm:pt>
    <dgm:pt modelId="{B8417C27-4323-41A8-A2B1-8D49851D2B6B}" type="pres">
      <dgm:prSet presAssocID="{DC60D83A-985B-4AB8-8DDA-DE475C12E19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D92E52F1-D430-478F-872D-550AE6357754}" type="pres">
      <dgm:prSet presAssocID="{DC60D83A-985B-4AB8-8DDA-DE475C12E193}" presName="spaceRect" presStyleCnt="0"/>
      <dgm:spPr/>
    </dgm:pt>
    <dgm:pt modelId="{00C9E3F9-3C90-439A-B54B-158477BDEDD6}" type="pres">
      <dgm:prSet presAssocID="{DC60D83A-985B-4AB8-8DDA-DE475C12E193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0AF3811-4D2C-468D-8B49-F232134E326B}" type="presOf" srcId="{46DF5F62-ADFC-4B92-A62D-CD7D5283D37C}" destId="{C7B3976D-6C4C-4367-8AEB-56564D9E58C3}" srcOrd="0" destOrd="0" presId="urn:microsoft.com/office/officeart/2018/2/layout/IconCircleList"/>
    <dgm:cxn modelId="{DCF0462B-A05D-4183-A735-80D58ED05F21}" srcId="{57DD42B0-E99E-4D8D-A41D-1FD7E782E539}" destId="{46DF5F62-ADFC-4B92-A62D-CD7D5283D37C}" srcOrd="0" destOrd="0" parTransId="{5C8AE213-21FE-49DE-896C-592CE1DD2F5B}" sibTransId="{5DE2EC30-6A7C-4913-8B76-680814FF4874}"/>
    <dgm:cxn modelId="{E8CE2E61-7298-4A12-8B0A-0C276766B319}" type="presOf" srcId="{DC60D83A-985B-4AB8-8DDA-DE475C12E193}" destId="{00C9E3F9-3C90-439A-B54B-158477BDEDD6}" srcOrd="0" destOrd="0" presId="urn:microsoft.com/office/officeart/2018/2/layout/IconCircleList"/>
    <dgm:cxn modelId="{16EE0A6D-9FB8-47D1-AFA3-3FAA32AFAA50}" type="presOf" srcId="{57DD42B0-E99E-4D8D-A41D-1FD7E782E539}" destId="{E2555EAA-4466-44F8-8E02-3D4866345622}" srcOrd="0" destOrd="0" presId="urn:microsoft.com/office/officeart/2018/2/layout/IconCircleList"/>
    <dgm:cxn modelId="{1F2F506D-B220-4972-A57E-8A709904521D}" type="presOf" srcId="{5DE2EC30-6A7C-4913-8B76-680814FF4874}" destId="{357ED494-2C27-4B7C-A472-D1943F917487}" srcOrd="0" destOrd="0" presId="urn:microsoft.com/office/officeart/2018/2/layout/IconCircleList"/>
    <dgm:cxn modelId="{B3A0BDA0-95B2-4055-A9D6-5F6C7CDCC492}" srcId="{57DD42B0-E99E-4D8D-A41D-1FD7E782E539}" destId="{DC60D83A-985B-4AB8-8DDA-DE475C12E193}" srcOrd="1" destOrd="0" parTransId="{F48426B0-635D-43EE-90CF-2736C44A83D6}" sibTransId="{9AFC53D9-7DD7-4551-8C4B-C6A84BD8E4EB}"/>
    <dgm:cxn modelId="{AF741501-3E79-4701-B3AE-70873FFFE6CE}" type="presParOf" srcId="{E2555EAA-4466-44F8-8E02-3D4866345622}" destId="{94FC47DB-249C-4E4C-8A9D-67A3B50F651E}" srcOrd="0" destOrd="0" presId="urn:microsoft.com/office/officeart/2018/2/layout/IconCircleList"/>
    <dgm:cxn modelId="{46E7A4B5-D786-4490-BDC8-EEBF4080A6B6}" type="presParOf" srcId="{94FC47DB-249C-4E4C-8A9D-67A3B50F651E}" destId="{F7E45CD8-1981-42D9-8378-EFF03627774F}" srcOrd="0" destOrd="0" presId="urn:microsoft.com/office/officeart/2018/2/layout/IconCircleList"/>
    <dgm:cxn modelId="{414A2A0E-8426-4D8E-938C-9D95646BEC99}" type="presParOf" srcId="{F7E45CD8-1981-42D9-8378-EFF03627774F}" destId="{B9E5E30B-6229-4477-A73B-840BCD6DCE03}" srcOrd="0" destOrd="0" presId="urn:microsoft.com/office/officeart/2018/2/layout/IconCircleList"/>
    <dgm:cxn modelId="{44E7F1B8-FB96-482F-95D6-76F06F4D30C5}" type="presParOf" srcId="{F7E45CD8-1981-42D9-8378-EFF03627774F}" destId="{AC46FCCC-D3E6-4CF4-A636-0D98EA930DF6}" srcOrd="1" destOrd="0" presId="urn:microsoft.com/office/officeart/2018/2/layout/IconCircleList"/>
    <dgm:cxn modelId="{5C9BE520-0CF9-4D0B-BBFC-D3731747C2F5}" type="presParOf" srcId="{F7E45CD8-1981-42D9-8378-EFF03627774F}" destId="{410DC109-7726-466D-B371-0E7AD4961158}" srcOrd="2" destOrd="0" presId="urn:microsoft.com/office/officeart/2018/2/layout/IconCircleList"/>
    <dgm:cxn modelId="{79E1432C-EC96-4AC9-958D-B3C45152F3F3}" type="presParOf" srcId="{F7E45CD8-1981-42D9-8378-EFF03627774F}" destId="{C7B3976D-6C4C-4367-8AEB-56564D9E58C3}" srcOrd="3" destOrd="0" presId="urn:microsoft.com/office/officeart/2018/2/layout/IconCircleList"/>
    <dgm:cxn modelId="{F61AE561-22C5-4E6A-A4FF-BB17DCA1011A}" type="presParOf" srcId="{94FC47DB-249C-4E4C-8A9D-67A3B50F651E}" destId="{357ED494-2C27-4B7C-A472-D1943F917487}" srcOrd="1" destOrd="0" presId="urn:microsoft.com/office/officeart/2018/2/layout/IconCircleList"/>
    <dgm:cxn modelId="{10AFC571-E0E0-435A-9B8B-009A6F5A63A5}" type="presParOf" srcId="{94FC47DB-249C-4E4C-8A9D-67A3B50F651E}" destId="{1C1CF9A4-9720-4703-ADC3-A44BF54CE26C}" srcOrd="2" destOrd="0" presId="urn:microsoft.com/office/officeart/2018/2/layout/IconCircleList"/>
    <dgm:cxn modelId="{0355C1E8-CC4B-49B1-AF3B-D3A40100EF1B}" type="presParOf" srcId="{1C1CF9A4-9720-4703-ADC3-A44BF54CE26C}" destId="{E84375ED-DCEE-4B71-89DF-FA2D94944516}" srcOrd="0" destOrd="0" presId="urn:microsoft.com/office/officeart/2018/2/layout/IconCircleList"/>
    <dgm:cxn modelId="{BBBA0A2B-F695-4A3A-BD6D-38F195E21C2E}" type="presParOf" srcId="{1C1CF9A4-9720-4703-ADC3-A44BF54CE26C}" destId="{B8417C27-4323-41A8-A2B1-8D49851D2B6B}" srcOrd="1" destOrd="0" presId="urn:microsoft.com/office/officeart/2018/2/layout/IconCircleList"/>
    <dgm:cxn modelId="{72852841-BC1E-4084-A94B-DB27727C3844}" type="presParOf" srcId="{1C1CF9A4-9720-4703-ADC3-A44BF54CE26C}" destId="{D92E52F1-D430-478F-872D-550AE6357754}" srcOrd="2" destOrd="0" presId="urn:microsoft.com/office/officeart/2018/2/layout/IconCircleList"/>
    <dgm:cxn modelId="{0848A4D2-FE78-4495-951B-38F94B636208}" type="presParOf" srcId="{1C1CF9A4-9720-4703-ADC3-A44BF54CE26C}" destId="{00C9E3F9-3C90-439A-B54B-158477BDEDD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E5E30B-6229-4477-A73B-840BCD6DCE03}">
      <dsp:nvSpPr>
        <dsp:cNvPr id="0" name=""/>
        <dsp:cNvSpPr/>
      </dsp:nvSpPr>
      <dsp:spPr>
        <a:xfrm>
          <a:off x="77665" y="1738466"/>
          <a:ext cx="1508782" cy="150878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6FCCC-D3E6-4CF4-A636-0D98EA930DF6}">
      <dsp:nvSpPr>
        <dsp:cNvPr id="0" name=""/>
        <dsp:cNvSpPr/>
      </dsp:nvSpPr>
      <dsp:spPr>
        <a:xfrm>
          <a:off x="394509" y="2055310"/>
          <a:ext cx="875093" cy="8750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B3976D-6C4C-4367-8AEB-56564D9E58C3}">
      <dsp:nvSpPr>
        <dsp:cNvPr id="0" name=""/>
        <dsp:cNvSpPr/>
      </dsp:nvSpPr>
      <dsp:spPr>
        <a:xfrm>
          <a:off x="1909758" y="1738466"/>
          <a:ext cx="3556416" cy="15087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Framework Java per Machine Learning concentrato sui Kernel.</a:t>
          </a:r>
          <a:endParaRPr lang="en-US" sz="2000" kern="1200"/>
        </a:p>
      </dsp:txBody>
      <dsp:txXfrm>
        <a:off x="1909758" y="1738466"/>
        <a:ext cx="3556416" cy="1508782"/>
      </dsp:txXfrm>
    </dsp:sp>
    <dsp:sp modelId="{E84375ED-DCEE-4B71-89DF-FA2D94944516}">
      <dsp:nvSpPr>
        <dsp:cNvPr id="0" name=""/>
        <dsp:cNvSpPr/>
      </dsp:nvSpPr>
      <dsp:spPr>
        <a:xfrm>
          <a:off x="6085853" y="1738466"/>
          <a:ext cx="1508782" cy="150878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417C27-4323-41A8-A2B1-8D49851D2B6B}">
      <dsp:nvSpPr>
        <dsp:cNvPr id="0" name=""/>
        <dsp:cNvSpPr/>
      </dsp:nvSpPr>
      <dsp:spPr>
        <a:xfrm>
          <a:off x="6402697" y="2055310"/>
          <a:ext cx="875093" cy="8750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C9E3F9-3C90-439A-B54B-158477BDEDD6}">
      <dsp:nvSpPr>
        <dsp:cNvPr id="0" name=""/>
        <dsp:cNvSpPr/>
      </dsp:nvSpPr>
      <dsp:spPr>
        <a:xfrm>
          <a:off x="7917946" y="1738466"/>
          <a:ext cx="3556416" cy="15087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Possibilità </a:t>
          </a:r>
          <a:r>
            <a:rPr lang="it-IT" sz="2000" kern="1200" dirty="0" err="1"/>
            <a:t>built</a:t>
          </a:r>
          <a:r>
            <a:rPr lang="it-IT" sz="2000" kern="1200" dirty="0"/>
            <a:t> in di creare nuove funzioni di similitudine ad hoc tra nodi di alberi tramite la classe </a:t>
          </a:r>
          <a:r>
            <a:rPr lang="it-IT" sz="2000" b="1" kern="1200" dirty="0" err="1"/>
            <a:t>SmoothePartialTreeKernel</a:t>
          </a:r>
          <a:endParaRPr lang="en-US" sz="2000" kern="1200" dirty="0"/>
        </a:p>
      </dsp:txBody>
      <dsp:txXfrm>
        <a:off x="7917946" y="1738466"/>
        <a:ext cx="3556416" cy="150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0F6278-5FD3-A898-67E5-0E943D4CE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8670A53-BF0E-FE20-A4CE-D32FABCEE1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45A885-8B7B-7C34-79BF-3BB337B24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00A9D6-0934-BB68-6999-D45E9ED0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CD0A0B-F8CA-0F10-E24A-FE84268BC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928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365146-8564-EA1A-1946-8CFDF544E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ADAF331-1BD7-6D13-675D-947F4B5DD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DA498F3-D9EC-0846-27E1-027DE338F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F1A6EC2-1389-92FA-C52B-CCDCCD504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18D81ED-A879-024C-79FF-F6F362BF5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3186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889DD92-201F-46CC-A327-03503C18A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E99EF9-5013-63EB-EE40-517F398ED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B83CFF3-9FE5-8A8F-5D6A-1F9224F7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5E724D-F277-C23D-8BDC-9C91BEC6C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CAE8AF-CB4A-56A4-5F88-DDBF662EA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015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E040FF-A943-6530-BFF2-4E80BB12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62CDD24-D342-AA4C-1036-0EFA23609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6A52D3-17D2-DBB9-448A-1DA5B39C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697956-75E2-C7C5-27AD-61FAAFDFF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B8AB48-2095-8030-4029-0CBAAE643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524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CC4C98-A843-D461-26B7-CB05AC244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26D7FF-F1BA-DA7A-A92B-6BBC0E8E4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786915-6539-29D8-4734-AC12BC68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CD218A0-1ECB-46F5-677F-BFF91FE87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E26C51-8C6C-ED57-9D6F-2586471C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975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A0AB46-4648-586E-48C2-AA2E485C8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00D862-F89E-CC00-5766-B2BB4A43F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B5BF0A5-DDCB-EF49-F90A-FE7F5F1BF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A6D062-7C8E-3438-B9DC-A8F2F88B0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D55E1E-FB8A-EFB8-68D8-3B48D0E5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16DBD24-2385-A6EB-036A-2037DAD0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44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AA3553-83EB-EE7E-CBE5-6686BF763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E1DC7CA-F9F4-8E83-ED1B-922466225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4429869-5588-0A86-0AE9-D32F65B87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796BD1F-7438-A7A1-B86D-64FCA10233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99BD888-ADAD-0D2B-C2E7-E6ECA4877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6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F9A086A-5C49-2569-7946-09860643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FCA0182-E0F3-38DC-9390-93334253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94BE547-1BD9-77E8-1028-2BA924F74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3726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E65923-CC01-795F-5430-F7E4A1364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1A68A4E-C695-5687-1482-FE263DC4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CFCBFCF-C20C-0D37-587B-80E66E3E6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3E57D7F-C84F-262E-04A3-C670A94C7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706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A4A8791-0246-B257-EA1A-38C1DB332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C52F319-27D8-C7DA-C411-D66F29517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A8D964D-670A-BD2A-B328-A7F23A6B4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166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84C7FD-D936-36CA-3E02-20C0CD448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FB4BF-BAF4-4174-0A7D-8DF0490D8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B194160-1600-B4F1-F1F8-1F31939F9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A276089-CE9C-8B3B-CB77-81C8FE68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E636AC2-C5DF-5437-BBEF-D1E98DD4F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EF64F33-4F93-5B26-835D-514552F7E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23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9C64ED-699A-1DD0-7C61-03D05E44D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930D715-BD22-5BD7-B86C-E4F808C14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60465C9-9494-6738-40EE-070B2235D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41185C9-7A09-1EBE-A105-8738CFAB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8E42D81-04D0-99AC-CE46-B005ABFB8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C5134D7-ED44-2699-91AE-5735CBF4C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2106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64C284F-9CA6-9B72-383D-269643D92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C7276C8-D8E6-A481-9005-CBB3A9F83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8107F30-4F82-44E4-DE86-A1F59967F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F4BE1-AF82-9C4F-B85C-38A8474F1805}" type="datetimeFigureOut">
              <a:rPr lang="it-IT" smtClean="0"/>
              <a:t>27/09/23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385FC2-CB0D-D64D-BA1E-E1B382EAD2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132306-C2A4-3997-6561-457826B53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0EE3E-76A1-ED45-8BE0-B7B150CBF2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212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10" Type="http://schemas.openxmlformats.org/officeDocument/2006/relationships/image" Target="../media/image67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7" Type="http://schemas.openxmlformats.org/officeDocument/2006/relationships/image" Target="../media/image8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87.png"/><Relationship Id="rId7" Type="http://schemas.openxmlformats.org/officeDocument/2006/relationships/image" Target="../media/image91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7" Type="http://schemas.openxmlformats.org/officeDocument/2006/relationships/image" Target="../media/image98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10" Type="http://schemas.openxmlformats.org/officeDocument/2006/relationships/image" Target="../media/image114.png"/><Relationship Id="rId4" Type="http://schemas.openxmlformats.org/officeDocument/2006/relationships/image" Target="../media/image108.png"/><Relationship Id="rId9" Type="http://schemas.openxmlformats.org/officeDocument/2006/relationships/image" Target="../media/image11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116.png"/><Relationship Id="rId7" Type="http://schemas.openxmlformats.org/officeDocument/2006/relationships/image" Target="../media/image120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10" Type="http://schemas.openxmlformats.org/officeDocument/2006/relationships/image" Target="../media/image123.png"/><Relationship Id="rId4" Type="http://schemas.openxmlformats.org/officeDocument/2006/relationships/image" Target="../media/image117.png"/><Relationship Id="rId9" Type="http://schemas.openxmlformats.org/officeDocument/2006/relationships/image" Target="../media/image12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3" Type="http://schemas.openxmlformats.org/officeDocument/2006/relationships/image" Target="../media/image125.png"/><Relationship Id="rId7" Type="http://schemas.openxmlformats.org/officeDocument/2006/relationships/image" Target="../media/image129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png"/><Relationship Id="rId5" Type="http://schemas.openxmlformats.org/officeDocument/2006/relationships/image" Target="../media/image127.png"/><Relationship Id="rId10" Type="http://schemas.openxmlformats.org/officeDocument/2006/relationships/image" Target="../media/image132.png"/><Relationship Id="rId4" Type="http://schemas.openxmlformats.org/officeDocument/2006/relationships/image" Target="../media/image126.png"/><Relationship Id="rId9" Type="http://schemas.openxmlformats.org/officeDocument/2006/relationships/image" Target="../media/image13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34.png"/><Relationship Id="rId7" Type="http://schemas.openxmlformats.org/officeDocument/2006/relationships/image" Target="../media/image138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.png"/><Relationship Id="rId5" Type="http://schemas.openxmlformats.org/officeDocument/2006/relationships/image" Target="../media/image136.png"/><Relationship Id="rId10" Type="http://schemas.openxmlformats.org/officeDocument/2006/relationships/image" Target="../media/image141.png"/><Relationship Id="rId4" Type="http://schemas.openxmlformats.org/officeDocument/2006/relationships/image" Target="../media/image135.png"/><Relationship Id="rId9" Type="http://schemas.openxmlformats.org/officeDocument/2006/relationships/image" Target="../media/image14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png"/><Relationship Id="rId3" Type="http://schemas.openxmlformats.org/officeDocument/2006/relationships/image" Target="../media/image143.png"/><Relationship Id="rId7" Type="http://schemas.openxmlformats.org/officeDocument/2006/relationships/image" Target="../media/image147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png"/><Relationship Id="rId5" Type="http://schemas.openxmlformats.org/officeDocument/2006/relationships/image" Target="../media/image145.png"/><Relationship Id="rId10" Type="http://schemas.openxmlformats.org/officeDocument/2006/relationships/image" Target="../media/image150.png"/><Relationship Id="rId4" Type="http://schemas.openxmlformats.org/officeDocument/2006/relationships/image" Target="../media/image144.png"/><Relationship Id="rId9" Type="http://schemas.openxmlformats.org/officeDocument/2006/relationships/image" Target="../media/image149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png"/><Relationship Id="rId3" Type="http://schemas.openxmlformats.org/officeDocument/2006/relationships/image" Target="../media/image152.png"/><Relationship Id="rId7" Type="http://schemas.openxmlformats.org/officeDocument/2006/relationships/image" Target="../media/image156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10" Type="http://schemas.openxmlformats.org/officeDocument/2006/relationships/image" Target="../media/image159.png"/><Relationship Id="rId4" Type="http://schemas.openxmlformats.org/officeDocument/2006/relationships/image" Target="../media/image153.png"/><Relationship Id="rId9" Type="http://schemas.openxmlformats.org/officeDocument/2006/relationships/image" Target="../media/image15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pn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png"/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png"/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elp-ml.org/kelp-javadoc/current-version/it/uniroma2/sag/kelp/data/representation/structure/similarity/LexicalStructureElementSimilarity.html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elp-ml.org/kelp-javadoc/current-version/it/uniroma2/sag/kelp/data/representation/structure/similarity/LexicalStructureElementSimilarity.html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"/>
            <a:ext cx="12191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8" y="1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024E183-44D7-3BBC-5AF2-F79388006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8" y="348866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Tecnologie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AB4547B-C70C-5CB6-EC09-32471D31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15" y="3331604"/>
            <a:ext cx="2482181" cy="1250285"/>
          </a:xfrm>
          <a:prstGeom prst="rect">
            <a:avLst/>
          </a:prstGeom>
        </p:spPr>
      </p:pic>
      <p:pic>
        <p:nvPicPr>
          <p:cNvPr id="1026" name="Picture 2" descr="Java | Sinervis">
            <a:extLst>
              <a:ext uri="{FF2B5EF4-FFF2-40B4-BE49-F238E27FC236}">
                <a16:creationId xmlns:a16="http://schemas.microsoft.com/office/drawing/2014/main" id="{521F9F7B-C48C-1C21-87CB-03D4925F7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5" y="3207913"/>
            <a:ext cx="3228227" cy="201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CC82FBB-0385-11EB-79A0-45EED015A0AA}"/>
              </a:ext>
            </a:extLst>
          </p:cNvPr>
          <p:cNvSpPr txBox="1"/>
          <p:nvPr/>
        </p:nvSpPr>
        <p:spPr>
          <a:xfrm>
            <a:off x="6654807" y="4702721"/>
            <a:ext cx="4917079" cy="531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2665">
              <a:spcAft>
                <a:spcPts val="600"/>
              </a:spcAft>
            </a:pPr>
            <a:r>
              <a:rPr lang="it-IT" sz="2856"/>
              <a:t>Kernel-</a:t>
            </a:r>
            <a:r>
              <a:rPr lang="it-IT" sz="2856" err="1"/>
              <a:t>based</a:t>
            </a:r>
            <a:r>
              <a:rPr lang="it-IT" sz="2856"/>
              <a:t> Learning Platform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1361947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999B558-A47C-BEED-DFEA-1DE1814C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7 (Similitudine 1 – Basato su Attributi)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17B6189E-9C02-2A6C-A801-4C89164B43A8}"/>
              </a:ext>
            </a:extLst>
          </p:cNvPr>
          <p:cNvSpPr/>
          <p:nvPr/>
        </p:nvSpPr>
        <p:spPr>
          <a:xfrm>
            <a:off x="552981" y="2138223"/>
            <a:ext cx="1799604" cy="171659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9237B7EE-2214-9C02-E53C-EE8F140B803D}"/>
              </a:ext>
            </a:extLst>
          </p:cNvPr>
          <p:cNvSpPr/>
          <p:nvPr/>
        </p:nvSpPr>
        <p:spPr>
          <a:xfrm>
            <a:off x="552981" y="4408994"/>
            <a:ext cx="1799604" cy="171659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D27912A-5609-87EF-69A6-8863B16A9C10}"/>
              </a:ext>
            </a:extLst>
          </p:cNvPr>
          <p:cNvSpPr txBox="1"/>
          <p:nvPr/>
        </p:nvSpPr>
        <p:spPr>
          <a:xfrm>
            <a:off x="5289330" y="2344812"/>
            <a:ext cx="70507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TagA</a:t>
            </a:r>
            <a:endParaRPr lang="it-IT" sz="1404" dirty="0"/>
          </a:p>
        </p:txBody>
      </p:sp>
      <p:sp>
        <p:nvSpPr>
          <p:cNvPr id="11" name="Doppia parentesi graffa 10">
            <a:extLst>
              <a:ext uri="{FF2B5EF4-FFF2-40B4-BE49-F238E27FC236}">
                <a16:creationId xmlns:a16="http://schemas.microsoft.com/office/drawing/2014/main" id="{247C861A-B600-4697-4D29-7CD98855D3E2}"/>
              </a:ext>
            </a:extLst>
          </p:cNvPr>
          <p:cNvSpPr/>
          <p:nvPr/>
        </p:nvSpPr>
        <p:spPr>
          <a:xfrm>
            <a:off x="3664889" y="2708416"/>
            <a:ext cx="3817399" cy="463193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it-IT" sz="1404" dirty="0"/>
              <a:t>attr1=val1, attr2=val2, attr3=val3, 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259839B-B36A-F096-4F80-3E8A67A6177A}"/>
              </a:ext>
            </a:extLst>
          </p:cNvPr>
          <p:cNvSpPr txBox="1"/>
          <p:nvPr/>
        </p:nvSpPr>
        <p:spPr>
          <a:xfrm>
            <a:off x="995583" y="1768893"/>
            <a:ext cx="9144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Nodo 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B0B7489-442B-F57B-E580-B9343FF1EA56}"/>
              </a:ext>
            </a:extLst>
          </p:cNvPr>
          <p:cNvSpPr txBox="1"/>
          <p:nvPr/>
        </p:nvSpPr>
        <p:spPr>
          <a:xfrm>
            <a:off x="995583" y="4075581"/>
            <a:ext cx="9144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Nodo B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A2584BA8-4F07-9A0B-9821-125D052D91DD}"/>
              </a:ext>
            </a:extLst>
          </p:cNvPr>
          <p:cNvSpPr txBox="1"/>
          <p:nvPr/>
        </p:nvSpPr>
        <p:spPr>
          <a:xfrm>
            <a:off x="5289330" y="4666364"/>
            <a:ext cx="70507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TagB</a:t>
            </a:r>
            <a:endParaRPr lang="it-IT" sz="1404" dirty="0"/>
          </a:p>
        </p:txBody>
      </p:sp>
      <p:sp>
        <p:nvSpPr>
          <p:cNvPr id="19" name="Doppia parentesi graffa 18">
            <a:extLst>
              <a:ext uri="{FF2B5EF4-FFF2-40B4-BE49-F238E27FC236}">
                <a16:creationId xmlns:a16="http://schemas.microsoft.com/office/drawing/2014/main" id="{DCF0E55B-AA0B-1B58-43E9-266994C9BC7D}"/>
              </a:ext>
            </a:extLst>
          </p:cNvPr>
          <p:cNvSpPr/>
          <p:nvPr/>
        </p:nvSpPr>
        <p:spPr>
          <a:xfrm>
            <a:off x="3664889" y="5035697"/>
            <a:ext cx="3817399" cy="463193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it-IT" sz="1404" dirty="0"/>
              <a:t>attr1=val1, attr2=val2, attr3=val3, 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1402EE3F-BA35-1350-9362-6F722F13207E}"/>
                  </a:ext>
                </a:extLst>
              </p:cNvPr>
              <p:cNvSpPr txBox="1"/>
              <p:nvPr/>
            </p:nvSpPr>
            <p:spPr>
              <a:xfrm>
                <a:off x="8931145" y="3029303"/>
                <a:ext cx="3024531" cy="1946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891" indent="-342891" algn="just">
                  <a:buFont typeface="+mj-lt"/>
                  <a:buAutoNum type="arabicPeriod"/>
                </a:pPr>
                <a:r>
                  <a:rPr lang="it-IT" sz="1404" dirty="0" err="1"/>
                  <a:t>TagA</a:t>
                </a:r>
                <a:r>
                  <a:rPr lang="it-IT" sz="1404" dirty="0"/>
                  <a:t> != </a:t>
                </a:r>
                <a:r>
                  <a:rPr lang="it-IT" sz="1404" dirty="0" err="1"/>
                  <a:t>TagB</a:t>
                </a:r>
                <a:r>
                  <a:rPr lang="it-IT" sz="1404" dirty="0"/>
                  <a:t> -&gt; </a:t>
                </a:r>
                <a:r>
                  <a:rPr lang="it-IT" sz="1404" dirty="0" err="1"/>
                  <a:t>sim</a:t>
                </a:r>
                <a:r>
                  <a:rPr lang="it-IT" sz="1404" dirty="0"/>
                  <a:t> = 0</a:t>
                </a:r>
              </a:p>
              <a:p>
                <a:pPr marL="342891" indent="-342891" algn="just">
                  <a:buFont typeface="+mj-lt"/>
                  <a:buAutoNum type="arabicPeriod"/>
                </a:pPr>
                <a:r>
                  <a:rPr lang="it-IT" sz="1404" dirty="0" err="1"/>
                  <a:t>TagA</a:t>
                </a:r>
                <a:r>
                  <a:rPr lang="it-IT" sz="1404" dirty="0"/>
                  <a:t> = </a:t>
                </a:r>
                <a:r>
                  <a:rPr lang="it-IT" sz="1404" dirty="0" err="1"/>
                  <a:t>TagB</a:t>
                </a:r>
                <a:r>
                  <a:rPr lang="it-IT" sz="1404" dirty="0"/>
                  <a:t> e non hanno attributi -&gt; </a:t>
                </a:r>
                <a:r>
                  <a:rPr lang="it-IT" sz="1404" dirty="0" err="1"/>
                  <a:t>sim</a:t>
                </a:r>
                <a:r>
                  <a:rPr lang="it-IT" sz="1404" dirty="0"/>
                  <a:t> = 0 (?)</a:t>
                </a:r>
              </a:p>
              <a:p>
                <a:pPr marL="342891" indent="-342891" algn="just">
                  <a:buFont typeface="+mj-lt"/>
                  <a:buAutoNum type="arabicPeriod"/>
                </a:pPr>
                <a:r>
                  <a:rPr lang="it-IT" sz="1404" dirty="0"/>
                  <a:t>Se hanno attributo id uguale -&gt; </a:t>
                </a:r>
                <a:r>
                  <a:rPr lang="it-IT" sz="1404" dirty="0" err="1"/>
                  <a:t>sim</a:t>
                </a:r>
                <a:r>
                  <a:rPr lang="it-IT" sz="1404" dirty="0"/>
                  <a:t> = 1</a:t>
                </a:r>
              </a:p>
              <a:p>
                <a:pPr marL="342891" indent="-342891" algn="just">
                  <a:buFont typeface="+mj-lt"/>
                  <a:buAutoNum type="arabicPeriod"/>
                </a:pPr>
                <a:r>
                  <a:rPr lang="it-IT" sz="1404" dirty="0" err="1"/>
                  <a:t>TagA</a:t>
                </a:r>
                <a:r>
                  <a:rPr lang="it-IT" sz="1404" dirty="0"/>
                  <a:t> = </a:t>
                </a:r>
                <a:r>
                  <a:rPr lang="it-IT" sz="1404" dirty="0" err="1"/>
                  <a:t>TagB</a:t>
                </a:r>
                <a:r>
                  <a:rPr lang="it-IT" sz="1404" dirty="0"/>
                  <a:t> e almeno uno ha attributi Indice di </a:t>
                </a:r>
                <a:r>
                  <a:rPr lang="it-IT" sz="1404" dirty="0" err="1"/>
                  <a:t>Jaccard</a:t>
                </a:r>
                <a:r>
                  <a:rPr lang="it-IT" sz="1404" dirty="0"/>
                  <a:t>: sim=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1404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it-IT" sz="1404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404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it-IT" sz="140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∩</m:t>
                            </m:r>
                            <m:r>
                              <a:rPr lang="it-IT" sz="140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it-IT" sz="1404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404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it-IT" sz="140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∪</m:t>
                            </m:r>
                            <m:r>
                              <a:rPr lang="it-IT" sz="140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it-IT" sz="1404" dirty="0"/>
              </a:p>
            </p:txBody>
          </p:sp>
        </mc:Choice>
        <mc:Fallback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1402EE3F-BA35-1350-9362-6F722F1320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1145" y="3029303"/>
                <a:ext cx="3024531" cy="1946943"/>
              </a:xfrm>
              <a:prstGeom prst="rect">
                <a:avLst/>
              </a:prstGeom>
              <a:blipFill>
                <a:blip r:embed="rId2"/>
                <a:stretch>
                  <a:fillRect l="-837" t="-649" r="-4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A88151F-8091-7334-7DA4-D4FE0AE1D0CB}"/>
              </a:ext>
            </a:extLst>
          </p:cNvPr>
          <p:cNvSpPr txBox="1"/>
          <p:nvPr/>
        </p:nvSpPr>
        <p:spPr>
          <a:xfrm>
            <a:off x="3191522" y="2762567"/>
            <a:ext cx="6125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A =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D19A886-DA9D-C924-1659-04D820A6A84E}"/>
              </a:ext>
            </a:extLst>
          </p:cNvPr>
          <p:cNvSpPr txBox="1"/>
          <p:nvPr/>
        </p:nvSpPr>
        <p:spPr>
          <a:xfrm>
            <a:off x="3191523" y="5082627"/>
            <a:ext cx="6125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B =</a:t>
            </a:r>
          </a:p>
        </p:txBody>
      </p:sp>
      <p:sp>
        <p:nvSpPr>
          <p:cNvPr id="28" name="Freccia destra 27">
            <a:extLst>
              <a:ext uri="{FF2B5EF4-FFF2-40B4-BE49-F238E27FC236}">
                <a16:creationId xmlns:a16="http://schemas.microsoft.com/office/drawing/2014/main" id="{0DD3F87C-B213-55E6-E0A2-F95C1828487D}"/>
              </a:ext>
            </a:extLst>
          </p:cNvPr>
          <p:cNvSpPr/>
          <p:nvPr/>
        </p:nvSpPr>
        <p:spPr>
          <a:xfrm>
            <a:off x="2452887" y="2804734"/>
            <a:ext cx="656948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29" name="Freccia destra 28">
            <a:extLst>
              <a:ext uri="{FF2B5EF4-FFF2-40B4-BE49-F238E27FC236}">
                <a16:creationId xmlns:a16="http://schemas.microsoft.com/office/drawing/2014/main" id="{91346672-A7B1-6382-2143-73463B7B484C}"/>
              </a:ext>
            </a:extLst>
          </p:cNvPr>
          <p:cNvSpPr/>
          <p:nvPr/>
        </p:nvSpPr>
        <p:spPr>
          <a:xfrm>
            <a:off x="2452887" y="5117333"/>
            <a:ext cx="656948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30" name="Freccia destra 29">
            <a:extLst>
              <a:ext uri="{FF2B5EF4-FFF2-40B4-BE49-F238E27FC236}">
                <a16:creationId xmlns:a16="http://schemas.microsoft.com/office/drawing/2014/main" id="{B351A966-07EB-B3E6-9CC3-52E45459E8F7}"/>
              </a:ext>
            </a:extLst>
          </p:cNvPr>
          <p:cNvSpPr/>
          <p:nvPr/>
        </p:nvSpPr>
        <p:spPr>
          <a:xfrm rot="20362737">
            <a:off x="7532729" y="4885737"/>
            <a:ext cx="1348147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31" name="Freccia destra 30">
            <a:extLst>
              <a:ext uri="{FF2B5EF4-FFF2-40B4-BE49-F238E27FC236}">
                <a16:creationId xmlns:a16="http://schemas.microsoft.com/office/drawing/2014/main" id="{5D2F5F9D-B04E-1F94-48B9-2DA7D8C729D7}"/>
              </a:ext>
            </a:extLst>
          </p:cNvPr>
          <p:cNvSpPr/>
          <p:nvPr/>
        </p:nvSpPr>
        <p:spPr>
          <a:xfrm rot="1400988">
            <a:off x="7508100" y="3063432"/>
            <a:ext cx="1348147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</p:spTree>
    <p:extLst>
      <p:ext uri="{BB962C8B-B14F-4D97-AF65-F5344CB8AC3E}">
        <p14:creationId xmlns:p14="http://schemas.microsoft.com/office/powerpoint/2010/main" val="2443861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6186897-0311-B381-EA20-1263A0D89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Normalizzazione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70D547-36DC-0F41-ED36-EB54BB8D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51" y="2036844"/>
            <a:ext cx="9724031" cy="225686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Idealmente, dati due </a:t>
            </a:r>
            <a:r>
              <a:rPr lang="it-IT" sz="2000" dirty="0" err="1"/>
              <a:t>tree</a:t>
            </a:r>
            <a:r>
              <a:rPr lang="it-IT" sz="2000" dirty="0"/>
              <a:t> A e B, vorremmo che: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Se i due alberi sono identici allora K(A,B) = 1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Se i due alberi sono completamente diversi allora K(A,B) = 0</a:t>
            </a:r>
          </a:p>
          <a:p>
            <a:pPr marL="0" indent="0">
              <a:buNone/>
            </a:pPr>
            <a:r>
              <a:rPr lang="it-IT" sz="2000" dirty="0"/>
              <a:t>Lo </a:t>
            </a:r>
            <a:r>
              <a:rPr lang="it-IT" sz="2000" b="1" dirty="0" err="1"/>
              <a:t>SmoothedPartialTreeKernel</a:t>
            </a:r>
            <a:r>
              <a:rPr lang="it-IT" sz="2000" b="1" dirty="0"/>
              <a:t> </a:t>
            </a:r>
            <a:r>
              <a:rPr lang="it-IT" sz="2000" dirty="0"/>
              <a:t>però non è normalizzato, pertanto si possono avere valori oltre l’intervallo [0,1].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6102623-A159-7885-C838-0A04C8699E9C}"/>
                  </a:ext>
                </a:extLst>
              </p:cNvPr>
              <p:cNvSpPr txBox="1"/>
              <p:nvPr/>
            </p:nvSpPr>
            <p:spPr>
              <a:xfrm>
                <a:off x="532737" y="4564049"/>
                <a:ext cx="9692640" cy="824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 dirty="0"/>
                  <a:t>Normalizzazione: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it-IT" sz="20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  <m:d>
                              <m:dPr>
                                <m:ctrl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,  </m:t>
                                </m:r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rad>
                      </m:den>
                    </m:f>
                  </m:oMath>
                </a14:m>
                <a:r>
                  <a:rPr lang="it-IT" sz="1404" dirty="0"/>
                  <a:t> </a:t>
                </a:r>
              </a:p>
              <a:p>
                <a:endParaRPr lang="it-IT" sz="1404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6102623-A159-7885-C838-0A04C8699E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737" y="4564049"/>
                <a:ext cx="9692640" cy="824778"/>
              </a:xfrm>
              <a:prstGeom prst="rect">
                <a:avLst/>
              </a:prstGeom>
              <a:blipFill>
                <a:blip r:embed="rId2"/>
                <a:stretch>
                  <a:fillRect l="-6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6006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15F0835-D987-6A28-0E79-73E528CA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Alcuni esempi – Parte 1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18E5496-2A75-D900-ABFB-A6DE56D5B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520" y="1996756"/>
            <a:ext cx="4450681" cy="381110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7EBFCD-21D1-FFDC-6833-B5A3E67F802B}"/>
              </a:ext>
            </a:extLst>
          </p:cNvPr>
          <p:cNvSpPr txBox="1"/>
          <p:nvPr/>
        </p:nvSpPr>
        <p:spPr>
          <a:xfrm>
            <a:off x="589004" y="1638720"/>
            <a:ext cx="3909385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TreeA</a:t>
            </a:r>
            <a:endParaRPr lang="it-IT" sz="1404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C5823C3-0C97-5B2F-68BC-D3AD99010047}"/>
              </a:ext>
            </a:extLst>
          </p:cNvPr>
          <p:cNvSpPr txBox="1"/>
          <p:nvPr/>
        </p:nvSpPr>
        <p:spPr>
          <a:xfrm>
            <a:off x="6319575" y="1638720"/>
            <a:ext cx="394481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TreeB</a:t>
            </a:r>
            <a:endParaRPr lang="it-IT" sz="1404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A1CF8A2-6E20-1843-C8DA-A4AEF39BC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4" y="1996755"/>
            <a:ext cx="5309481" cy="381496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A8A2B47-E0A7-2A4A-82FB-07403B4B0CE0}"/>
              </a:ext>
            </a:extLst>
          </p:cNvPr>
          <p:cNvSpPr txBox="1"/>
          <p:nvPr/>
        </p:nvSpPr>
        <p:spPr>
          <a:xfrm>
            <a:off x="589003" y="6150193"/>
            <a:ext cx="335853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*Esempi giocattolo di alberi simili</a:t>
            </a:r>
          </a:p>
        </p:txBody>
      </p:sp>
    </p:spTree>
    <p:extLst>
      <p:ext uri="{BB962C8B-B14F-4D97-AF65-F5344CB8AC3E}">
        <p14:creationId xmlns:p14="http://schemas.microsoft.com/office/powerpoint/2010/main" val="335878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15F0835-D987-6A28-0E79-73E528CA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Alcuni esempi – Parte 2</a:t>
            </a:r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24FEDECE-D5CF-F4A8-C20D-81C2B9A515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9031969"/>
              </p:ext>
            </p:extLst>
          </p:nvPr>
        </p:nvGraphicFramePr>
        <p:xfrm>
          <a:off x="1750739" y="1891972"/>
          <a:ext cx="8690519" cy="4404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58789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33B4D85-C129-5A6E-6CB5-C85A79ED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Alcuni esempi – Parte 3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7A540D6-D089-AF01-7B47-BEEEBC01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011" y="2382884"/>
            <a:ext cx="6146800" cy="3022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5652E6E6-6BCF-77FB-55E7-F7A8214B4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51" y="2382884"/>
            <a:ext cx="5041900" cy="30226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DE288A-BD9F-4108-DE7A-BB3E146CE63A}"/>
              </a:ext>
            </a:extLst>
          </p:cNvPr>
          <p:cNvSpPr txBox="1"/>
          <p:nvPr/>
        </p:nvSpPr>
        <p:spPr>
          <a:xfrm>
            <a:off x="459351" y="1955700"/>
            <a:ext cx="50419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</a:t>
            </a:r>
            <a:r>
              <a:rPr lang="it-IT" sz="1404" dirty="0"/>
              <a:t> 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582D8A2-1B57-AAD4-E0E2-C17EBA387CFA}"/>
              </a:ext>
            </a:extLst>
          </p:cNvPr>
          <p:cNvSpPr txBox="1"/>
          <p:nvPr/>
        </p:nvSpPr>
        <p:spPr>
          <a:xfrm>
            <a:off x="5855009" y="1954359"/>
            <a:ext cx="403612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</a:t>
            </a:r>
            <a:r>
              <a:rPr lang="it-IT" sz="1404" dirty="0"/>
              <a:t> B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8BFBE97-BC68-074E-A93E-FBC0F7DCE2A2}"/>
              </a:ext>
            </a:extLst>
          </p:cNvPr>
          <p:cNvSpPr txBox="1"/>
          <p:nvPr/>
        </p:nvSpPr>
        <p:spPr>
          <a:xfrm>
            <a:off x="459351" y="5932449"/>
            <a:ext cx="765594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Nel dettaglio questi due alberi sono diversi solo per un attributo</a:t>
            </a:r>
          </a:p>
        </p:txBody>
      </p:sp>
    </p:spTree>
    <p:extLst>
      <p:ext uri="{BB962C8B-B14F-4D97-AF65-F5344CB8AC3E}">
        <p14:creationId xmlns:p14="http://schemas.microsoft.com/office/powerpoint/2010/main" val="1925181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15F0835-D987-6A28-0E79-73E528CA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Alcuni esempi – Parte 4</a:t>
            </a:r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24FEDECE-D5CF-F4A8-C20D-81C2B9A515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7140824"/>
              </p:ext>
            </p:extLst>
          </p:nvPr>
        </p:nvGraphicFramePr>
        <p:xfrm>
          <a:off x="1750739" y="1891971"/>
          <a:ext cx="8690519" cy="4671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34931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Altri esempi che mostrano rispetto la similarità con i figli dei nodi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7EDE47-8DBB-ECAE-032D-098DE1029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6" y="2318198"/>
            <a:ext cx="10731063" cy="3683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Casi limite su attributi:</a:t>
            </a:r>
          </a:p>
          <a:p>
            <a:r>
              <a:rPr lang="it-IT" sz="2000" b="1" dirty="0"/>
              <a:t>Attributi ripetuti: </a:t>
            </a:r>
            <a:r>
              <a:rPr lang="it-IT" sz="2000" dirty="0"/>
              <a:t>siccome si prendono gli insiemi degli attributi, avremo che gli attributi ripetuti non hanno alcun peso</a:t>
            </a:r>
          </a:p>
          <a:p>
            <a:r>
              <a:rPr lang="it-IT" sz="2000" b="1" dirty="0"/>
              <a:t>Tanti attributi tutti identici tranne uno: </a:t>
            </a:r>
            <a:r>
              <a:rPr lang="it-IT" sz="2000" dirty="0"/>
              <a:t>la misura di similarità è molto alta (vedi esempio 2)</a:t>
            </a:r>
          </a:p>
          <a:p>
            <a:r>
              <a:rPr lang="it-IT" sz="2000" b="1" dirty="0"/>
              <a:t>Tanti attributi tutti diversi tranne uno: </a:t>
            </a:r>
            <a:r>
              <a:rPr lang="it-IT" sz="2000" dirty="0"/>
              <a:t>la similarità definita è un po’ più alta di quelle di </a:t>
            </a:r>
            <a:r>
              <a:rPr lang="it-IT" sz="2000" dirty="0" err="1"/>
              <a:t>KeLP</a:t>
            </a:r>
            <a:r>
              <a:rPr lang="it-IT" sz="2000" dirty="0"/>
              <a:t>, quindi riesce a cogliere maggiormente </a:t>
            </a:r>
            <a:r>
              <a:rPr lang="it-IT" sz="2000"/>
              <a:t>piccole similarità</a:t>
            </a:r>
            <a:endParaRPr lang="it-IT" sz="2000" b="1" dirty="0"/>
          </a:p>
          <a:p>
            <a:r>
              <a:rPr lang="it-IT" sz="2000" b="1" dirty="0"/>
              <a:t>Attributi identici: </a:t>
            </a:r>
            <a:r>
              <a:rPr lang="it-IT" sz="2000" dirty="0"/>
              <a:t>similarità massima</a:t>
            </a:r>
          </a:p>
          <a:p>
            <a:r>
              <a:rPr lang="it-IT" sz="2000" b="1" dirty="0"/>
              <a:t>Attributi tutti diversi: </a:t>
            </a:r>
            <a:r>
              <a:rPr lang="it-IT" sz="2000" dirty="0"/>
              <a:t>si comporta esattamente come le similarità definite da </a:t>
            </a:r>
            <a:r>
              <a:rPr lang="it-IT" sz="2000" dirty="0" err="1"/>
              <a:t>KeLP</a:t>
            </a:r>
            <a:r>
              <a:rPr lang="it-IT" sz="2000" dirty="0"/>
              <a:t> con una similarità diversa da 0</a:t>
            </a:r>
          </a:p>
          <a:p>
            <a:r>
              <a:rPr lang="it-IT" sz="2000" b="1" dirty="0"/>
              <a:t>Tag uguali e nessun attributo: </a:t>
            </a:r>
            <a:r>
              <a:rPr lang="it-IT" sz="2000" dirty="0"/>
              <a:t>si comporta come le similarità di </a:t>
            </a:r>
            <a:r>
              <a:rPr lang="it-IT" sz="2000" dirty="0" err="1"/>
              <a:t>KeLP</a:t>
            </a:r>
            <a:r>
              <a:rPr lang="it-IT" sz="2000" dirty="0"/>
              <a:t> con similarità massima</a:t>
            </a:r>
          </a:p>
        </p:txBody>
      </p:sp>
    </p:spTree>
    <p:extLst>
      <p:ext uri="{BB962C8B-B14F-4D97-AF65-F5344CB8AC3E}">
        <p14:creationId xmlns:p14="http://schemas.microsoft.com/office/powerpoint/2010/main" val="2443753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FFFFFF"/>
                </a:solidFill>
              </a:rPr>
              <a:t>Istrogramma nuovo kernel	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28" name="Immagine 27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1BFFBA0E-F5E0-6ADD-9A5D-0718FF6F2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273" y="1760740"/>
            <a:ext cx="6578603" cy="493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976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Preprocessing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È stato effettuato il seguente preprocessing: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Ridotto il problema da multi-</a:t>
            </a:r>
            <a:r>
              <a:rPr lang="it-IT" sz="2000" dirty="0" err="1"/>
              <a:t>classification</a:t>
            </a:r>
            <a:r>
              <a:rPr lang="it-IT" sz="2000" dirty="0"/>
              <a:t> a </a:t>
            </a:r>
            <a:r>
              <a:rPr lang="it-IT" sz="2000" dirty="0" err="1"/>
              <a:t>binary-classification</a:t>
            </a:r>
            <a:r>
              <a:rPr lang="it-IT" sz="2000" dirty="0"/>
              <a:t>: da etichette [0,1,2] a  [-1,1].</a:t>
            </a:r>
          </a:p>
          <a:p>
            <a:pPr marL="914377" lvl="1" indent="-457189">
              <a:buFont typeface="+mj-lt"/>
              <a:buAutoNum type="arabicPeriod"/>
            </a:pPr>
            <a:r>
              <a:rPr lang="it-IT" sz="1600" dirty="0"/>
              <a:t>-1 sono le pagine etichettate precedentemente come 2 (quasi duplicate)</a:t>
            </a:r>
          </a:p>
          <a:p>
            <a:pPr marL="914377" lvl="1" indent="-457189">
              <a:buFont typeface="+mj-lt"/>
              <a:buAutoNum type="arabicPeriod"/>
            </a:pPr>
            <a:r>
              <a:rPr lang="it-IT" sz="1600" dirty="0"/>
              <a:t>1 sono le pagine etichettate precedentemente come 0 e 1 (identiche e quasi duplicate risp.)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Creato un fold per ogni applicazione.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Fatto un </a:t>
            </a:r>
            <a:r>
              <a:rPr lang="it-IT" sz="2000" dirty="0" err="1"/>
              <a:t>subsampling</a:t>
            </a:r>
            <a:r>
              <a:rPr lang="it-IT" sz="2000" dirty="0"/>
              <a:t> stratificato su ogni fold. 1000 sample per fold e mantenuta stessa ratio tra etichette positive e negative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2000" dirty="0"/>
              <a:t>Creato dataset completo concatenando di seguito i fold. Il dataset ha quindi 9000 sample totali. Con 9 fold nella cross validation si usano 1000 sample per ogni fold (presi di seguito) e quindi una intera applicazione.</a:t>
            </a:r>
            <a:endParaRPr lang="it-IT" sz="1600" dirty="0"/>
          </a:p>
          <a:p>
            <a:pPr marL="457189" lvl="1" indent="0">
              <a:buNone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978498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Metodologia di validazione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FA86A3C-51A7-DC2A-3A5D-25D7C62030F0}"/>
              </a:ext>
            </a:extLst>
          </p:cNvPr>
          <p:cNvSpPr txBox="1"/>
          <p:nvPr/>
        </p:nvSpPr>
        <p:spPr>
          <a:xfrm>
            <a:off x="459350" y="1971305"/>
            <a:ext cx="11267533" cy="2037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buFont typeface="+mj-lt"/>
              <a:buAutoNum type="arabicPeriod"/>
            </a:pPr>
            <a:r>
              <a:rPr lang="it-IT" sz="1404" dirty="0"/>
              <a:t>Cross Validation specificando 9 fold. Essendo il dataset formato da 9000 sample, dove ogni 1000 sample c’è una nuova applicazione, il train set sarà formato da 8 applicazioni, mentre il fold sarà l’ultima applicazione.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1404" dirty="0"/>
              <a:t>Classificatore SVM per il quale sono valutati i parametri C e gamma. Ogni parametro è stato valutato alla variazione dell’altro parametro.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1404" dirty="0"/>
              <a:t>I valori usati per la valutazione di C e gamma sono nel range [1e-2, 1e6] per un totale di 16 valutazioni per score. (Per questioni di tempo alcuni score per alcuni parametri non sono presenti)</a:t>
            </a:r>
          </a:p>
          <a:p>
            <a:pPr marL="457189" indent="-457189">
              <a:buFont typeface="+mj-lt"/>
              <a:buAutoNum type="arabicPeriod"/>
            </a:pPr>
            <a:r>
              <a:rPr lang="it-IT" sz="1404" dirty="0"/>
              <a:t>Score calcolati:</a:t>
            </a:r>
          </a:p>
          <a:p>
            <a:pPr marL="914377" lvl="1" indent="-457189">
              <a:buFont typeface="+mj-lt"/>
              <a:buAutoNum type="arabicPeriod"/>
            </a:pPr>
            <a:r>
              <a:rPr lang="it-IT" sz="1404" dirty="0"/>
              <a:t>F1</a:t>
            </a:r>
          </a:p>
          <a:p>
            <a:pPr marL="914377" lvl="1" indent="-457189">
              <a:buFont typeface="+mj-lt"/>
              <a:buAutoNum type="arabicPeriod"/>
            </a:pPr>
            <a:r>
              <a:rPr lang="it-IT" sz="1404" dirty="0"/>
              <a:t>Precision</a:t>
            </a:r>
          </a:p>
          <a:p>
            <a:pPr marL="914377" lvl="1" indent="-457189">
              <a:buFont typeface="+mj-lt"/>
              <a:buAutoNum type="arabicPeriod"/>
            </a:pPr>
            <a:r>
              <a:rPr lang="it-IT" sz="1404" dirty="0"/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2877961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40" name="Rectangle 2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41" name="Rectangle 2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36006FB-B740-EAA7-19FF-43CB513B1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FFFFFF"/>
                </a:solidFill>
              </a:rPr>
              <a:t>KeLP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44" name="Segnaposto contenuto 2">
            <a:extLst>
              <a:ext uri="{FF2B5EF4-FFF2-40B4-BE49-F238E27FC236}">
                <a16:creationId xmlns:a16="http://schemas.microsoft.com/office/drawing/2014/main" id="{41D112E7-F3A3-0AA9-CE53-BF3F2C6FAD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3331061"/>
              </p:ext>
            </p:extLst>
          </p:nvPr>
        </p:nvGraphicFramePr>
        <p:xfrm>
          <a:off x="459351" y="1719885"/>
          <a:ext cx="11552028" cy="4985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07702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4F989F18-0BEC-A988-2777-1D819F5CE45F}"/>
              </a:ext>
            </a:extLst>
          </p:cNvPr>
          <p:cNvGrpSpPr/>
          <p:nvPr/>
        </p:nvGrpSpPr>
        <p:grpSpPr>
          <a:xfrm>
            <a:off x="109118" y="250094"/>
            <a:ext cx="11970713" cy="5108047"/>
            <a:chOff x="642938" y="661988"/>
            <a:chExt cx="10906125" cy="4416425"/>
          </a:xfrm>
        </p:grpSpPr>
        <p:pic>
          <p:nvPicPr>
            <p:cNvPr id="5" name="Immagine 4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9247FCD6-0176-F741-7E46-86EFA9D44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9994BAB-B914-3948-03DF-57A5303B7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6" name="Immagine 2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FADE1398-39EF-ABD7-9521-B78B8637C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7" name="Immagine 6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5A11CC16-C01A-0C0C-D900-2C437FAA9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D7743CA-97A2-AB8E-DCF4-3152C7F16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11" name="Immagine 10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7B5F0CDF-E9BE-A532-BC21-A062911DB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22" name="Immagine 2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7A1D6F6-8068-586A-2676-8123A6075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5" name="Immagine 14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DB719FC-5A70-7F08-CCB5-E53F86D0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24" name="Immagine 2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9D94E163-3871-F075-7FE8-46F21830A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</a:t>
            </a:r>
            <a:r>
              <a:rPr lang="en-US" sz="5200" dirty="0">
                <a:solidFill>
                  <a:srgbClr val="92D050"/>
                </a:solidFill>
              </a:rPr>
              <a:t>kernel </a:t>
            </a:r>
            <a:r>
              <a:rPr lang="en-US" sz="5200" dirty="0"/>
              <a:t>– f1 – varia gamma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48442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507801F7-BEEE-4973-9725-C16CCECA02EC}"/>
              </a:ext>
            </a:extLst>
          </p:cNvPr>
          <p:cNvGrpSpPr/>
          <p:nvPr/>
        </p:nvGrpSpPr>
        <p:grpSpPr>
          <a:xfrm>
            <a:off x="221364" y="181038"/>
            <a:ext cx="11855841" cy="5079731"/>
            <a:chOff x="642938" y="661988"/>
            <a:chExt cx="10906125" cy="4416425"/>
          </a:xfrm>
        </p:grpSpPr>
        <p:pic>
          <p:nvPicPr>
            <p:cNvPr id="4" name="Immagine 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200627A2-6DC9-9CA6-ACB4-0184E5B9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94870C8A-8345-3277-E954-40235542B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30" name="Immagine 2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0E22CB3-DE12-079E-AAEC-2F9BDC0B5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35C41685-8A8A-23A2-23FA-CEE447030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9" name="Immagine 18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530F28D3-288C-C238-2313-6F7C6907C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6C31DB8-5EA0-8C86-359C-E4CFC8199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23" name="Immagine 22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D6DF13D6-20D5-162B-1700-8B5EE32CA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3" name="Immagine 12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0328375-5D28-F4F2-6105-503759C61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28" name="Immagine 2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00A44D58-CEE5-98ED-86D9-EA6AEC33B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kernel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f1 – varia C</a:t>
            </a:r>
          </a:p>
        </p:txBody>
      </p:sp>
    </p:spTree>
    <p:extLst>
      <p:ext uri="{BB962C8B-B14F-4D97-AF65-F5344CB8AC3E}">
        <p14:creationId xmlns:p14="http://schemas.microsoft.com/office/powerpoint/2010/main" val="4074197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FFC2DA85-BB91-93FB-83CC-8949EB95C369}"/>
              </a:ext>
            </a:extLst>
          </p:cNvPr>
          <p:cNvGrpSpPr/>
          <p:nvPr/>
        </p:nvGrpSpPr>
        <p:grpSpPr>
          <a:xfrm>
            <a:off x="399390" y="310732"/>
            <a:ext cx="11570937" cy="5047409"/>
            <a:chOff x="755650" y="555625"/>
            <a:chExt cx="10677526" cy="4629150"/>
          </a:xfrm>
        </p:grpSpPr>
        <p:pic>
          <p:nvPicPr>
            <p:cNvPr id="31" name="Immagine 30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AA042177-55C0-F87F-DA29-55194E2B7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650" y="555625"/>
              <a:ext cx="2613025" cy="1943100"/>
            </a:xfrm>
            <a:prstGeom prst="rect">
              <a:avLst/>
            </a:prstGeom>
          </p:spPr>
        </p:pic>
        <p:pic>
          <p:nvPicPr>
            <p:cNvPr id="37" name="Immagine 36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E37FD142-87B8-6ADC-197D-DBE0643CF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1700" y="555625"/>
              <a:ext cx="2613025" cy="1943100"/>
            </a:xfrm>
            <a:prstGeom prst="rect">
              <a:avLst/>
            </a:prstGeom>
          </p:spPr>
        </p:pic>
        <p:pic>
          <p:nvPicPr>
            <p:cNvPr id="42" name="Immagine 4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1071C959-7C91-C19B-D22E-94292A389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9338" y="555625"/>
              <a:ext cx="2613025" cy="1943100"/>
            </a:xfrm>
            <a:prstGeom prst="rect">
              <a:avLst/>
            </a:prstGeom>
          </p:spPr>
        </p:pic>
        <p:pic>
          <p:nvPicPr>
            <p:cNvPr id="46" name="Immagine 4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0D88109-BDF7-448E-0A0C-36E8CFB7B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15388" y="555625"/>
              <a:ext cx="2617788" cy="1943100"/>
            </a:xfrm>
            <a:prstGeom prst="rect">
              <a:avLst/>
            </a:prstGeom>
          </p:spPr>
        </p:pic>
        <p:pic>
          <p:nvPicPr>
            <p:cNvPr id="34" name="Immagine 3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A6D283EF-B71A-284B-B4F8-636135E21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5650" y="2571750"/>
              <a:ext cx="3509963" cy="2613025"/>
            </a:xfrm>
            <a:prstGeom prst="rect">
              <a:avLst/>
            </a:prstGeom>
          </p:spPr>
        </p:pic>
        <p:pic>
          <p:nvPicPr>
            <p:cNvPr id="39" name="Immagine 38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69B61E85-D1F1-E07B-ACAB-EBFC1C4DD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38638" y="2571750"/>
              <a:ext cx="3509963" cy="2613025"/>
            </a:xfrm>
            <a:prstGeom prst="rect">
              <a:avLst/>
            </a:prstGeom>
          </p:spPr>
        </p:pic>
        <p:pic>
          <p:nvPicPr>
            <p:cNvPr id="44" name="Immagine 4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97F22A67-F72E-A4DB-BD93-99CBA0483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23213" y="2571750"/>
              <a:ext cx="3509963" cy="26130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8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kernel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3376246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D3D7F39A-9BC4-0E70-DF7E-B92401DBA8B5}"/>
              </a:ext>
            </a:extLst>
          </p:cNvPr>
          <p:cNvGrpSpPr/>
          <p:nvPr/>
        </p:nvGrpSpPr>
        <p:grpSpPr>
          <a:xfrm>
            <a:off x="124990" y="181037"/>
            <a:ext cx="12063961" cy="5364740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6A7CF4F-530F-A3D4-C8ED-A3748916A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B106202C-2332-140F-624C-7FB4C6B26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0483E686-FDE1-AFD5-9B21-DB823688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801B6169-18D2-4EFE-EA3E-6FD687CFD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B4AE3DE4-C53E-FE62-943B-7B504B913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049E00CF-A889-A3C7-1BE0-EE6BD5E1F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9D317AE2-1B5E-FBFF-BECE-B818A9CDBB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1F256F7D-01E5-6FB4-9045-39C18EB2E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458BF370-6577-135A-DB8A-8055DC5A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kernel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C</a:t>
            </a:r>
          </a:p>
        </p:txBody>
      </p:sp>
    </p:spTree>
    <p:extLst>
      <p:ext uri="{BB962C8B-B14F-4D97-AF65-F5344CB8AC3E}">
        <p14:creationId xmlns:p14="http://schemas.microsoft.com/office/powerpoint/2010/main" val="625964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674382D5-27D9-A384-C442-FACC5111D2BC}"/>
              </a:ext>
            </a:extLst>
          </p:cNvPr>
          <p:cNvGrpSpPr/>
          <p:nvPr/>
        </p:nvGrpSpPr>
        <p:grpSpPr>
          <a:xfrm>
            <a:off x="215323" y="276554"/>
            <a:ext cx="11796568" cy="5215784"/>
            <a:chOff x="755650" y="555625"/>
            <a:chExt cx="10677526" cy="4629150"/>
          </a:xfrm>
        </p:grpSpPr>
        <p:pic>
          <p:nvPicPr>
            <p:cNvPr id="5" name="Immagine 4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2374730E-3AF8-FAFB-56A9-D4368BB99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650" y="555625"/>
              <a:ext cx="2613025" cy="1943100"/>
            </a:xfrm>
            <a:prstGeom prst="rect">
              <a:avLst/>
            </a:prstGeom>
          </p:spPr>
        </p:pic>
        <p:pic>
          <p:nvPicPr>
            <p:cNvPr id="13" name="Immagine 12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C2C08BEF-C529-4230-567B-A2E1A7969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1700" y="555625"/>
              <a:ext cx="2613025" cy="1943100"/>
            </a:xfrm>
            <a:prstGeom prst="rect">
              <a:avLst/>
            </a:prstGeom>
          </p:spPr>
        </p:pic>
        <p:pic>
          <p:nvPicPr>
            <p:cNvPr id="22" name="Immagine 2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E01D514-A65B-DC7B-8B69-F79DD0C3B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9338" y="555625"/>
              <a:ext cx="2613025" cy="1943100"/>
            </a:xfrm>
            <a:prstGeom prst="rect">
              <a:avLst/>
            </a:prstGeom>
          </p:spPr>
        </p:pic>
        <p:pic>
          <p:nvPicPr>
            <p:cNvPr id="26" name="Immagine 2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0EFB8C09-CB5D-DFB1-97D9-4D2D7858D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15388" y="555625"/>
              <a:ext cx="2617788" cy="1943100"/>
            </a:xfrm>
            <a:prstGeom prst="rect">
              <a:avLst/>
            </a:prstGeom>
          </p:spPr>
        </p:pic>
        <p:pic>
          <p:nvPicPr>
            <p:cNvPr id="9" name="Immagine 8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E21D62E2-EE2C-9B52-D26E-51123833F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5650" y="2571750"/>
              <a:ext cx="3509963" cy="2613025"/>
            </a:xfrm>
            <a:prstGeom prst="rect">
              <a:avLst/>
            </a:prstGeom>
          </p:spPr>
        </p:pic>
        <p:pic>
          <p:nvPicPr>
            <p:cNvPr id="17" name="Immagine 16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631E4D2A-DDBF-29F6-E426-0BCC15590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38638" y="2571750"/>
              <a:ext cx="3509963" cy="2613025"/>
            </a:xfrm>
            <a:prstGeom prst="rect">
              <a:avLst/>
            </a:prstGeom>
          </p:spPr>
        </p:pic>
        <p:pic>
          <p:nvPicPr>
            <p:cNvPr id="24" name="Immagine 2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C237E48D-93DE-E756-87C4-9A142A965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23213" y="2571750"/>
              <a:ext cx="3509963" cy="26130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kernel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870778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DA64A333-670D-C36A-DE28-609A28AE3C22}"/>
              </a:ext>
            </a:extLst>
          </p:cNvPr>
          <p:cNvGrpSpPr/>
          <p:nvPr/>
        </p:nvGrpSpPr>
        <p:grpSpPr>
          <a:xfrm>
            <a:off x="102611" y="293853"/>
            <a:ext cx="11855841" cy="5064288"/>
            <a:chOff x="642938" y="661988"/>
            <a:chExt cx="10906125" cy="4416425"/>
          </a:xfrm>
        </p:grpSpPr>
        <p:pic>
          <p:nvPicPr>
            <p:cNvPr id="5" name="Immagine 4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C230CAEA-AECA-D834-5659-C8BC54A18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22" name="Immagine 2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0FCB272-BA30-95F2-BFE5-8973CDF74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30" name="Immagine 2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46EFB916-126A-77AB-CD2F-0FBB5CBF3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9" name="Immagine 8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97A4FF07-F336-AFF6-AA87-EF5E7A79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24" name="Immagine 2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575C3C55-533D-A5AC-C9B7-F7399B8381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13" name="Immagine 12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AC2A3B99-6D74-2241-CCC4-B9107A55A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26" name="Immagine 2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F57BD649-5C23-C104-22C6-D39E14CC4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7" name="Immagine 16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797AFA0D-6D21-4EB7-8D0D-28EED49B1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28" name="Immagine 2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B6A8F6AC-5BB6-63EF-F769-DF2D00253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Nuovo kernel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C</a:t>
            </a:r>
          </a:p>
        </p:txBody>
      </p:sp>
    </p:spTree>
    <p:extLst>
      <p:ext uri="{BB962C8B-B14F-4D97-AF65-F5344CB8AC3E}">
        <p14:creationId xmlns:p14="http://schemas.microsoft.com/office/powerpoint/2010/main" val="702903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7" y="294539"/>
            <a:ext cx="10270025" cy="1033669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Classificatore su nuovo kernel 1000 samples-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636121"/>
              </p:ext>
            </p:extLst>
          </p:nvPr>
        </p:nvGraphicFramePr>
        <p:xfrm>
          <a:off x="997527" y="2713315"/>
          <a:ext cx="102700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</a:t>
                      </a:r>
                      <a:r>
                        <a:rPr lang="it-IT" sz="1300" dirty="0" err="1"/>
                        <a:t>precision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706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1868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3E72FA3-BD00-444A-AD9B-E6C3D069C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21" y="4273249"/>
            <a:ext cx="10506456" cy="2042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f1 – varia gamma</a:t>
            </a:r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C8C02F78-B132-B789-8CCC-79D91A7493DE}"/>
              </a:ext>
            </a:extLst>
          </p:cNvPr>
          <p:cNvGrpSpPr/>
          <p:nvPr/>
        </p:nvGrpSpPr>
        <p:grpSpPr>
          <a:xfrm>
            <a:off x="917364" y="302927"/>
            <a:ext cx="10351527" cy="4826422"/>
            <a:chOff x="2450073" y="738355"/>
            <a:chExt cx="7030577" cy="3534894"/>
          </a:xfrm>
        </p:grpSpPr>
        <p:pic>
          <p:nvPicPr>
            <p:cNvPr id="10" name="Immagine 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8EA47582-F888-760F-0150-23E825225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0073" y="738355"/>
              <a:ext cx="2251332" cy="1688498"/>
            </a:xfrm>
            <a:prstGeom prst="rect">
              <a:avLst/>
            </a:prstGeom>
          </p:spPr>
        </p:pic>
        <p:pic>
          <p:nvPicPr>
            <p:cNvPr id="4" name="Immagine 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2FD0EF1D-97A7-7012-CCB4-378C0CBCA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44338" y="738355"/>
              <a:ext cx="2251332" cy="1688498"/>
            </a:xfrm>
            <a:prstGeom prst="rect">
              <a:avLst/>
            </a:prstGeom>
          </p:spPr>
        </p:pic>
        <p:pic>
          <p:nvPicPr>
            <p:cNvPr id="13" name="Immagine 12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267C378-99E7-0722-5823-5D87A1ACF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29318" y="738355"/>
              <a:ext cx="2251332" cy="1688498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92B78366-5AFF-9EE5-A0D5-219F0F96E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18672" y="2584751"/>
              <a:ext cx="2251332" cy="1688498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F5921110-8F45-9324-D3AB-AA4A8D190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03652" y="2584751"/>
              <a:ext cx="2251332" cy="16884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7478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BE007656-0283-B99B-A767-164EBC09B9FC}"/>
              </a:ext>
            </a:extLst>
          </p:cNvPr>
          <p:cNvGrpSpPr/>
          <p:nvPr/>
        </p:nvGrpSpPr>
        <p:grpSpPr>
          <a:xfrm>
            <a:off x="517951" y="440547"/>
            <a:ext cx="11290872" cy="5037144"/>
            <a:chOff x="962025" y="1844675"/>
            <a:chExt cx="10264775" cy="4448175"/>
          </a:xfrm>
        </p:grpSpPr>
        <p:pic>
          <p:nvPicPr>
            <p:cNvPr id="5" name="Immagine 4" descr="Immagine che contiene testo, diagramma, linea, Diagramma&#10;&#10;Descrizione generata automaticamente">
              <a:extLst>
                <a:ext uri="{FF2B5EF4-FFF2-40B4-BE49-F238E27FC236}">
                  <a16:creationId xmlns:a16="http://schemas.microsoft.com/office/drawing/2014/main" id="{C8598845-D265-93E2-787C-DE9133455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2025" y="1844675"/>
              <a:ext cx="2511425" cy="1866900"/>
            </a:xfrm>
            <a:prstGeom prst="rect">
              <a:avLst/>
            </a:prstGeom>
          </p:spPr>
        </p:pic>
        <p:pic>
          <p:nvPicPr>
            <p:cNvPr id="11" name="Immagine 10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F05A4CC1-77C4-F960-7387-D010815D3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4888" y="1844675"/>
              <a:ext cx="2511425" cy="1866900"/>
            </a:xfrm>
            <a:prstGeom prst="rect">
              <a:avLst/>
            </a:prstGeom>
          </p:spPr>
        </p:pic>
        <p:pic>
          <p:nvPicPr>
            <p:cNvPr id="17" name="Immagine 16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53D6A572-6A68-7713-80AF-10231FE37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7750" y="1844675"/>
              <a:ext cx="2511425" cy="1866900"/>
            </a:xfrm>
            <a:prstGeom prst="rect">
              <a:avLst/>
            </a:prstGeom>
          </p:spPr>
        </p:pic>
        <p:pic>
          <p:nvPicPr>
            <p:cNvPr id="22" name="Immagine 21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75D77A75-E42D-6DAB-12D2-72DFA550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09025" y="1844675"/>
              <a:ext cx="2516188" cy="1866900"/>
            </a:xfrm>
            <a:prstGeom prst="rect">
              <a:avLst/>
            </a:prstGeom>
          </p:spPr>
        </p:pic>
        <p:pic>
          <p:nvPicPr>
            <p:cNvPr id="7" name="Immagine 6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566C153D-5441-6E97-9E10-076151A44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2025" y="3781425"/>
              <a:ext cx="3375025" cy="2511425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3A337310-841E-6DC2-E786-3313DC2DC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06900" y="3781425"/>
              <a:ext cx="3375025" cy="2511425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E19B5B11-02D2-B0C2-8BB0-1B01A4177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51775" y="3781425"/>
              <a:ext cx="3375025" cy="25114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013" y="5329268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2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f1 – varia C</a:t>
            </a:r>
          </a:p>
        </p:txBody>
      </p:sp>
    </p:spTree>
    <p:extLst>
      <p:ext uri="{BB962C8B-B14F-4D97-AF65-F5344CB8AC3E}">
        <p14:creationId xmlns:p14="http://schemas.microsoft.com/office/powerpoint/2010/main" val="1506020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89EC4DF7-7EAF-9478-8674-367AAFED5575}"/>
              </a:ext>
            </a:extLst>
          </p:cNvPr>
          <p:cNvGrpSpPr/>
          <p:nvPr/>
        </p:nvGrpSpPr>
        <p:grpSpPr>
          <a:xfrm>
            <a:off x="604611" y="210136"/>
            <a:ext cx="11256463" cy="5311097"/>
            <a:chOff x="1431925" y="555625"/>
            <a:chExt cx="9326563" cy="4629150"/>
          </a:xfrm>
        </p:grpSpPr>
        <p:pic>
          <p:nvPicPr>
            <p:cNvPr id="4" name="Immagine 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15FA7453-C147-3E23-EE6C-07858D6DB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1925" y="555625"/>
              <a:ext cx="3067050" cy="2282825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DC5875ED-F5E2-4F1E-9D65-8D7A8514F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62475" y="555625"/>
              <a:ext cx="3067050" cy="2282825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CD14A96E-0EF3-9E0B-BAFB-0FB85E2A8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91438" y="555625"/>
              <a:ext cx="3067050" cy="2282825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47FB2759-1E90-1537-A64A-31F8F434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31925" y="2901950"/>
              <a:ext cx="3067050" cy="2282825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04DC4205-8055-E71D-738B-9C17023B1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62475" y="2901950"/>
              <a:ext cx="3067050" cy="2282825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4951C511-5416-BE2F-05A0-893E131C70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91438" y="2901950"/>
              <a:ext cx="3067050" cy="22828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3275804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9EEEF7C-7D32-22C5-0145-69250C7DE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FFFFFF"/>
                </a:solidFill>
              </a:rPr>
              <a:t>Motivazioni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0761A9-114E-A5C0-49F6-CAD0267EA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29839658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8CD1B958-BDFB-7134-C1AC-C338EA58AE52}"/>
              </a:ext>
            </a:extLst>
          </p:cNvPr>
          <p:cNvGrpSpPr/>
          <p:nvPr/>
        </p:nvGrpSpPr>
        <p:grpSpPr>
          <a:xfrm>
            <a:off x="276678" y="192872"/>
            <a:ext cx="11819527" cy="5267401"/>
            <a:chOff x="755650" y="555625"/>
            <a:chExt cx="10677526" cy="4629150"/>
          </a:xfrm>
        </p:grpSpPr>
        <p:pic>
          <p:nvPicPr>
            <p:cNvPr id="5" name="Immagine 4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26BC8315-8E92-C207-BF66-946E01230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650" y="555625"/>
              <a:ext cx="2613025" cy="1943100"/>
            </a:xfrm>
            <a:prstGeom prst="rect">
              <a:avLst/>
            </a:prstGeom>
          </p:spPr>
        </p:pic>
        <p:pic>
          <p:nvPicPr>
            <p:cNvPr id="13" name="Immagine 12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D3A73379-3CED-7470-EBCD-6B7FAD106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1700" y="555625"/>
              <a:ext cx="2613025" cy="1943100"/>
            </a:xfrm>
            <a:prstGeom prst="rect">
              <a:avLst/>
            </a:prstGeom>
          </p:spPr>
        </p:pic>
        <p:pic>
          <p:nvPicPr>
            <p:cNvPr id="22" name="Immagine 21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520B3BC6-FE0D-E795-577D-6CD2DAC1A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9338" y="555625"/>
              <a:ext cx="2613025" cy="1943100"/>
            </a:xfrm>
            <a:prstGeom prst="rect">
              <a:avLst/>
            </a:prstGeom>
          </p:spPr>
        </p:pic>
        <p:pic>
          <p:nvPicPr>
            <p:cNvPr id="26" name="Immagine 25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53D6B772-7E4A-3767-127F-33D58E66F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15388" y="555625"/>
              <a:ext cx="2617788" cy="1943100"/>
            </a:xfrm>
            <a:prstGeom prst="rect">
              <a:avLst/>
            </a:prstGeom>
          </p:spPr>
        </p:pic>
        <p:pic>
          <p:nvPicPr>
            <p:cNvPr id="9" name="Immagine 8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1E64644C-63F7-5193-5520-4E2343CE4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5650" y="2571750"/>
              <a:ext cx="3509963" cy="2613025"/>
            </a:xfrm>
            <a:prstGeom prst="rect">
              <a:avLst/>
            </a:prstGeom>
          </p:spPr>
        </p:pic>
        <p:pic>
          <p:nvPicPr>
            <p:cNvPr id="17" name="Immagine 16" descr="Immagine che contiene testo, diagramma, Diagramma, linea&#10;&#10;Descrizione generata automaticamente">
              <a:extLst>
                <a:ext uri="{FF2B5EF4-FFF2-40B4-BE49-F238E27FC236}">
                  <a16:creationId xmlns:a16="http://schemas.microsoft.com/office/drawing/2014/main" id="{30C73D12-023F-BDB0-4DEA-61491E91F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38638" y="2571750"/>
              <a:ext cx="3509963" cy="2613025"/>
            </a:xfrm>
            <a:prstGeom prst="rect">
              <a:avLst/>
            </a:prstGeom>
          </p:spPr>
        </p:pic>
        <p:pic>
          <p:nvPicPr>
            <p:cNvPr id="24" name="Immagine 23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40CEA35D-D6F0-094E-274A-7C6EA0F33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23213" y="2571750"/>
              <a:ext cx="3509963" cy="26130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C</a:t>
            </a:r>
          </a:p>
        </p:txBody>
      </p:sp>
    </p:spTree>
    <p:extLst>
      <p:ext uri="{BB962C8B-B14F-4D97-AF65-F5344CB8AC3E}">
        <p14:creationId xmlns:p14="http://schemas.microsoft.com/office/powerpoint/2010/main" val="2117860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9B5B07C3-B46D-41DE-9E1B-FAD5A9916247}"/>
              </a:ext>
            </a:extLst>
          </p:cNvPr>
          <p:cNvGrpSpPr/>
          <p:nvPr/>
        </p:nvGrpSpPr>
        <p:grpSpPr>
          <a:xfrm>
            <a:off x="569776" y="276951"/>
            <a:ext cx="11117127" cy="5157198"/>
            <a:chOff x="1431925" y="555625"/>
            <a:chExt cx="9326563" cy="4629150"/>
          </a:xfrm>
        </p:grpSpPr>
        <p:pic>
          <p:nvPicPr>
            <p:cNvPr id="4" name="Immagine 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1C70B390-36BE-E0EA-7524-AF5AAE50A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1925" y="555625"/>
              <a:ext cx="3067050" cy="2282825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693D2D28-3F06-FC73-724F-653C7E681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62475" y="555625"/>
              <a:ext cx="3067050" cy="2282825"/>
            </a:xfrm>
            <a:prstGeom prst="rect">
              <a:avLst/>
            </a:prstGeom>
          </p:spPr>
        </p:pic>
        <p:pic>
          <p:nvPicPr>
            <p:cNvPr id="15" name="Immagine 14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12D0F622-C199-A5EB-891E-93E845AB0C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91438" y="555625"/>
              <a:ext cx="3067050" cy="2282825"/>
            </a:xfrm>
            <a:prstGeom prst="rect">
              <a:avLst/>
            </a:prstGeom>
          </p:spPr>
        </p:pic>
        <p:pic>
          <p:nvPicPr>
            <p:cNvPr id="7" name="Immagine 6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667C451A-FBB7-796E-3443-D1D170CFF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31925" y="2901950"/>
              <a:ext cx="3067050" cy="2282825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F2322A6F-917A-7BD4-DA95-707774A3F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62475" y="2901950"/>
              <a:ext cx="3067050" cy="2282825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A2863500-3BA5-C505-8FE9-15CB32D74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91438" y="2901950"/>
              <a:ext cx="3067050" cy="22828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8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2987018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875C7144-345D-7C65-DA5D-98F8C71681AC}"/>
              </a:ext>
            </a:extLst>
          </p:cNvPr>
          <p:cNvGrpSpPr/>
          <p:nvPr/>
        </p:nvGrpSpPr>
        <p:grpSpPr>
          <a:xfrm>
            <a:off x="416015" y="253051"/>
            <a:ext cx="11453768" cy="5105090"/>
            <a:chOff x="755650" y="555625"/>
            <a:chExt cx="10677526" cy="4629150"/>
          </a:xfrm>
        </p:grpSpPr>
        <p:pic>
          <p:nvPicPr>
            <p:cNvPr id="4" name="Immagine 3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4E858345-EA41-B3FD-B758-4BD2EA08D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650" y="555625"/>
              <a:ext cx="2613025" cy="19431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AD7C5C64-1808-207D-A8A5-3813F98A0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1700" y="555625"/>
              <a:ext cx="2613025" cy="1943100"/>
            </a:xfrm>
            <a:prstGeom prst="rect">
              <a:avLst/>
            </a:prstGeom>
          </p:spPr>
        </p:pic>
        <p:pic>
          <p:nvPicPr>
            <p:cNvPr id="15" name="Immagine 14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D587DD4C-7653-4372-0D9A-3F718F4BA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9338" y="555625"/>
              <a:ext cx="2613025" cy="19431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E65C7002-B91D-32A6-0084-AA3AC7B07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15388" y="555625"/>
              <a:ext cx="2617788" cy="1943100"/>
            </a:xfrm>
            <a:prstGeom prst="rect">
              <a:avLst/>
            </a:prstGeom>
          </p:spPr>
        </p:pic>
        <p:pic>
          <p:nvPicPr>
            <p:cNvPr id="7" name="Immagine 6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8C688E56-9C59-60C5-4DC8-FCEFAB10D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5650" y="2571750"/>
              <a:ext cx="3509963" cy="2613025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86C51F40-C59D-36A9-2B25-E6F5AD911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38638" y="2571750"/>
              <a:ext cx="3509963" cy="2613025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52B17491-4A99-41F3-CE3C-D0939525C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23213" y="2571750"/>
              <a:ext cx="3509963" cy="261302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2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Tree edit distance 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C</a:t>
            </a:r>
          </a:p>
        </p:txBody>
      </p:sp>
    </p:spTree>
    <p:extLst>
      <p:ext uri="{BB962C8B-B14F-4D97-AF65-F5344CB8AC3E}">
        <p14:creationId xmlns:p14="http://schemas.microsoft.com/office/powerpoint/2010/main" val="11774357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07" y="294539"/>
            <a:ext cx="11058546" cy="1033669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Classificatore su </a:t>
            </a:r>
            <a:r>
              <a:rPr lang="it-IT" sz="4000" dirty="0" err="1">
                <a:solidFill>
                  <a:srgbClr val="FFFFFF"/>
                </a:solidFill>
              </a:rPr>
              <a:t>TreeEditDistance</a:t>
            </a:r>
            <a:r>
              <a:rPr lang="it-IT" sz="4000" dirty="0">
                <a:solidFill>
                  <a:srgbClr val="FFFFFF"/>
                </a:solidFill>
              </a:rPr>
              <a:t> 1000 sample-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61292"/>
              </p:ext>
            </p:extLst>
          </p:nvPr>
        </p:nvGraphicFramePr>
        <p:xfrm>
          <a:off x="997527" y="2713315"/>
          <a:ext cx="102700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</a:t>
                      </a:r>
                      <a:r>
                        <a:rPr lang="it-IT" sz="1300" dirty="0" err="1"/>
                        <a:t>precision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706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17738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B2114D83-106A-7DB4-0405-947E2CF9484A}"/>
              </a:ext>
            </a:extLst>
          </p:cNvPr>
          <p:cNvGrpSpPr/>
          <p:nvPr/>
        </p:nvGrpSpPr>
        <p:grpSpPr>
          <a:xfrm>
            <a:off x="351992" y="409038"/>
            <a:ext cx="11618335" cy="4949103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0F835FE1-B7F5-9BA8-4A07-D46E4C0A1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31D277A7-7315-2BC8-EA3F-5438F871D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0AD64F0-23DE-6D8D-678D-96342502B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3F55B07-BC51-3FDD-11F2-88C7B8A09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3135548E-CA8F-8BDB-1F6C-27069AE01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A369886-9FC7-3359-967D-C1A094764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0EF96BAC-94A5-6D5F-4097-95A5D6D84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3F435601-7340-AB30-FE49-C2F0823C2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6D26DD27-0D86-33B1-9117-EF40DB520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f1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12036457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704FBB93-CC30-043C-19F9-5AB590B21394}"/>
              </a:ext>
            </a:extLst>
          </p:cNvPr>
          <p:cNvGrpSpPr/>
          <p:nvPr/>
        </p:nvGrpSpPr>
        <p:grpSpPr>
          <a:xfrm>
            <a:off x="294553" y="287915"/>
            <a:ext cx="11723275" cy="5070226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87CE941-D804-CA49-E294-E88810A9E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623DE2F-823E-E214-E306-DFFB84628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492FF37-812D-E0FF-33BA-3BEB70E79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688584BD-5DD2-8167-F095-81026254E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EBCFB1D-0DD4-95DE-DFCF-E117CB9A4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numero&#10;&#10;Descrizione generata automaticamente">
              <a:extLst>
                <a:ext uri="{FF2B5EF4-FFF2-40B4-BE49-F238E27FC236}">
                  <a16:creationId xmlns:a16="http://schemas.microsoft.com/office/drawing/2014/main" id="{7592D7B7-D59F-270A-BED1-B7A1094230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F3CE4EDB-774C-2C5C-BA76-7EF94C502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A6AE866-A460-0374-A389-B37CA6073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F1E0A459-D6FC-7B6B-DE95-599BFF538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f1 – varia C</a:t>
            </a:r>
          </a:p>
        </p:txBody>
      </p:sp>
    </p:spTree>
    <p:extLst>
      <p:ext uri="{BB962C8B-B14F-4D97-AF65-F5344CB8AC3E}">
        <p14:creationId xmlns:p14="http://schemas.microsoft.com/office/powerpoint/2010/main" val="20157260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29D34261-D7FF-BBAD-2AD6-70726905EB7A}"/>
              </a:ext>
            </a:extLst>
          </p:cNvPr>
          <p:cNvGrpSpPr/>
          <p:nvPr/>
        </p:nvGrpSpPr>
        <p:grpSpPr>
          <a:xfrm>
            <a:off x="274803" y="287915"/>
            <a:ext cx="11754901" cy="5070226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CFEE1BA-7E1B-3931-0935-08620078C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A34065AE-6215-19CE-164C-B1858F9C9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6CA1585A-AF13-430C-3ED1-8C1493F31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082E61C9-8C60-89FA-076A-47A78E4BD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37C70641-02C6-9DC7-9D8D-F347FA375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236505C-74B2-24A7-8E10-DB92B4AD8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74834624-ABED-4275-DEC3-EA4FBC0E9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E603063-9598-25B3-6B90-99C343FC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FD3F25FD-D3EC-1A20-9089-D71A38BD2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3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sz="33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sz="33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34098445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AA8C948C-B8F2-0295-D613-B6C019ACD02C}"/>
              </a:ext>
            </a:extLst>
          </p:cNvPr>
          <p:cNvGrpSpPr/>
          <p:nvPr/>
        </p:nvGrpSpPr>
        <p:grpSpPr>
          <a:xfrm>
            <a:off x="264865" y="336075"/>
            <a:ext cx="11865779" cy="5022066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2D4A1F9B-2574-522B-976A-46503B961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B667332D-E371-BDE7-CF2E-370D3ED03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linea, schermo&#10;&#10;Descrizione generata automaticamente">
              <a:extLst>
                <a:ext uri="{FF2B5EF4-FFF2-40B4-BE49-F238E27FC236}">
                  <a16:creationId xmlns:a16="http://schemas.microsoft.com/office/drawing/2014/main" id="{3702A686-7AFA-EF8A-B070-FB38B8E64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D502564-F23E-7F78-6B4A-570439A06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F411F8D-52A6-843F-8BB4-2381C03C6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87EB679-C10B-592D-8C4B-C846C08C4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C551854-28A0-9C14-C82F-E1B71C7F3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5BFFF99D-6033-2ED6-B46D-E8F760DC0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BB427DFF-1DB1-9AD2-6DA1-B385EF6DE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precision – varia C</a:t>
            </a:r>
          </a:p>
        </p:txBody>
      </p:sp>
    </p:spTree>
    <p:extLst>
      <p:ext uri="{BB962C8B-B14F-4D97-AF65-F5344CB8AC3E}">
        <p14:creationId xmlns:p14="http://schemas.microsoft.com/office/powerpoint/2010/main" val="29424594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6893F836-F47C-542F-930C-1C20B5D1E455}"/>
              </a:ext>
            </a:extLst>
          </p:cNvPr>
          <p:cNvGrpSpPr/>
          <p:nvPr/>
        </p:nvGrpSpPr>
        <p:grpSpPr>
          <a:xfrm>
            <a:off x="260113" y="389513"/>
            <a:ext cx="11671773" cy="4968628"/>
            <a:chOff x="642938" y="661988"/>
            <a:chExt cx="10906125" cy="4416425"/>
          </a:xfrm>
        </p:grpSpPr>
        <p:pic>
          <p:nvPicPr>
            <p:cNvPr id="4" name="Immagine 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B95091B-AA02-B72A-5EBB-D353CC133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FBD936AA-7F64-1386-6C83-65D2E93CB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8C4E5551-E25F-EB3F-2723-0E21F2ABCF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4B9FCC4-3E63-010B-0A51-9B7E78AF5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C1E6B59F-12C5-C2FE-2CF3-CC39FDF19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2574F677-CDA8-F1F1-13D1-103C91D92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DDFA5043-B4FE-0D0C-87C3-3DBF6D042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C82618AB-2D75-7157-17C9-8DB6AFC47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7BC1C0FD-E39B-0472-9CC1-736F5B1A6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6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sz="36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sz="36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gamma</a:t>
            </a:r>
          </a:p>
        </p:txBody>
      </p:sp>
    </p:spTree>
    <p:extLst>
      <p:ext uri="{BB962C8B-B14F-4D97-AF65-F5344CB8AC3E}">
        <p14:creationId xmlns:p14="http://schemas.microsoft.com/office/powerpoint/2010/main" val="22240690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4B7DBB87-3F36-9545-A5E2-907D10229B7C}"/>
              </a:ext>
            </a:extLst>
          </p:cNvPr>
          <p:cNvGrpSpPr/>
          <p:nvPr/>
        </p:nvGrpSpPr>
        <p:grpSpPr>
          <a:xfrm>
            <a:off x="254175" y="401389"/>
            <a:ext cx="11858656" cy="5061260"/>
            <a:chOff x="642938" y="661988"/>
            <a:chExt cx="10906125" cy="4416425"/>
          </a:xfrm>
        </p:grpSpPr>
        <p:pic>
          <p:nvPicPr>
            <p:cNvPr id="4" name="Immagine 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BB712936-2740-E672-1D71-365658106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8" y="661988"/>
              <a:ext cx="1920875" cy="1422400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386F0D58-FD4B-6D7E-3465-2E753BD17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8" y="2159000"/>
              <a:ext cx="1920875" cy="1422400"/>
            </a:xfrm>
            <a:prstGeom prst="rect">
              <a:avLst/>
            </a:prstGeom>
          </p:spPr>
        </p:pic>
        <p:pic>
          <p:nvPicPr>
            <p:cNvPr id="20" name="Immagine 1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F8F897CD-E71A-EFBA-B548-95BC4364C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2938" y="3656013"/>
              <a:ext cx="1920875" cy="142240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ECB55B8D-F2D3-5FBE-D266-85F95FC23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0013" y="661988"/>
              <a:ext cx="2921000" cy="2171700"/>
            </a:xfrm>
            <a:prstGeom prst="rect">
              <a:avLst/>
            </a:prstGeom>
          </p:spPr>
        </p:pic>
        <p:pic>
          <p:nvPicPr>
            <p:cNvPr id="14" name="Immagine 13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6DB00216-E6DD-59B1-74FB-04CD2F9E6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0013" y="2906713"/>
              <a:ext cx="2921000" cy="2171700"/>
            </a:xfrm>
            <a:prstGeom prst="rect">
              <a:avLst/>
            </a:prstGeom>
          </p:spPr>
        </p:pic>
        <p:pic>
          <p:nvPicPr>
            <p:cNvPr id="8" name="Immagine 7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D120E7B2-E77A-B20A-222B-A5C98B80E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32450" y="661988"/>
              <a:ext cx="2921000" cy="2171700"/>
            </a:xfrm>
            <a:prstGeom prst="rect">
              <a:avLst/>
            </a:prstGeom>
          </p:spPr>
        </p:pic>
        <p:pic>
          <p:nvPicPr>
            <p:cNvPr id="16" name="Immagine 15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5749891A-DF77-7198-FE22-F85D46C9B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32450" y="2906713"/>
              <a:ext cx="2921000" cy="2171700"/>
            </a:xfrm>
            <a:prstGeom prst="rect">
              <a:avLst/>
            </a:prstGeom>
          </p:spPr>
        </p:pic>
        <p:pic>
          <p:nvPicPr>
            <p:cNvPr id="10" name="Immagine 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89DA4A51-B763-DEA3-1062-A3C8127D7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8063" y="661988"/>
              <a:ext cx="2921000" cy="2171700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, numero&#10;&#10;Descrizione generata automaticamente">
              <a:extLst>
                <a:ext uri="{FF2B5EF4-FFF2-40B4-BE49-F238E27FC236}">
                  <a16:creationId xmlns:a16="http://schemas.microsoft.com/office/drawing/2014/main" id="{4F633158-A2B4-D482-CE9A-F0030AB96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28063" y="2906713"/>
              <a:ext cx="2921000" cy="2171700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AFEF81A-F6CB-8740-850B-AE8FEA92E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Nuovo kernel e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attributi</a:t>
            </a:r>
            <a:r>
              <a:rPr lang="en-US" sz="4000" kern="1200" dirty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alberi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– recall – varia C</a:t>
            </a:r>
          </a:p>
        </p:txBody>
      </p:sp>
    </p:spTree>
    <p:extLst>
      <p:ext uri="{BB962C8B-B14F-4D97-AF65-F5344CB8AC3E}">
        <p14:creationId xmlns:p14="http://schemas.microsoft.com/office/powerpoint/2010/main" val="3891368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FD4E93-906D-FE98-8ACD-D1ECABC96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1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4BD907E-735A-47B9-F1F3-775CA8205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9" y="2511777"/>
            <a:ext cx="4327139" cy="287689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ADD7AD4-7F84-3E3D-24A3-2170E7583EFA}"/>
              </a:ext>
            </a:extLst>
          </p:cNvPr>
          <p:cNvSpPr txBox="1"/>
          <p:nvPr/>
        </p:nvSpPr>
        <p:spPr>
          <a:xfrm>
            <a:off x="2222163" y="2064577"/>
            <a:ext cx="80151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HTML</a:t>
            </a:r>
          </a:p>
        </p:txBody>
      </p:sp>
      <p:sp>
        <p:nvSpPr>
          <p:cNvPr id="9" name="Freccia destra 8">
            <a:extLst>
              <a:ext uri="{FF2B5EF4-FFF2-40B4-BE49-F238E27FC236}">
                <a16:creationId xmlns:a16="http://schemas.microsoft.com/office/drawing/2014/main" id="{0A4ADCAE-FBBD-FF90-40C4-D10AE3753FF6}"/>
              </a:ext>
            </a:extLst>
          </p:cNvPr>
          <p:cNvSpPr/>
          <p:nvPr/>
        </p:nvSpPr>
        <p:spPr>
          <a:xfrm>
            <a:off x="5235179" y="3610149"/>
            <a:ext cx="2054579" cy="6801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DDF5B6C-E6A7-3EDC-5674-9F445F0A1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449" y="2511777"/>
            <a:ext cx="3719812" cy="287689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CAE8A71-A54E-CDF7-F23B-2B5637BE106F}"/>
              </a:ext>
            </a:extLst>
          </p:cNvPr>
          <p:cNvSpPr txBox="1"/>
          <p:nvPr/>
        </p:nvSpPr>
        <p:spPr>
          <a:xfrm>
            <a:off x="8775770" y="2142446"/>
            <a:ext cx="2080255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</a:t>
            </a:r>
            <a:r>
              <a:rPr lang="it-IT" sz="1404" dirty="0"/>
              <a:t> </a:t>
            </a:r>
            <a:r>
              <a:rPr lang="it-IT" sz="1404" dirty="0" err="1"/>
              <a:t>Representation</a:t>
            </a:r>
            <a:endParaRPr lang="it-IT" sz="1404" dirty="0"/>
          </a:p>
        </p:txBody>
      </p:sp>
    </p:spTree>
    <p:extLst>
      <p:ext uri="{BB962C8B-B14F-4D97-AF65-F5344CB8AC3E}">
        <p14:creationId xmlns:p14="http://schemas.microsoft.com/office/powerpoint/2010/main" val="33280551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Primo classificatore 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828120"/>
              </p:ext>
            </p:extLst>
          </p:nvPr>
        </p:nvGraphicFramePr>
        <p:xfrm>
          <a:off x="997527" y="2713315"/>
          <a:ext cx="102700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</a:t>
                      </a:r>
                      <a:r>
                        <a:rPr lang="it-IT" sz="1300" dirty="0" err="1"/>
                        <a:t>precision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706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30449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Classificatori stesso metodo scorsa volta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457189" lvl="1" indent="0">
              <a:buNone/>
            </a:pPr>
            <a:r>
              <a:rPr lang="it-IT" sz="1600" dirty="0">
                <a:solidFill>
                  <a:srgbClr val="FFFFFF"/>
                </a:solidFill>
              </a:rPr>
              <a:t>--------------------VEC -------------------- CHI GRAFICI--------------------</a:t>
            </a:r>
            <a:endParaRPr lang="it-IT" sz="16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E8138F1-9BCF-E7C1-0332-CC1FFAF8B4A7}"/>
              </a:ext>
            </a:extLst>
          </p:cNvPr>
          <p:cNvSpPr txBox="1"/>
          <p:nvPr/>
        </p:nvSpPr>
        <p:spPr>
          <a:xfrm>
            <a:off x="827314" y="2072640"/>
            <a:ext cx="98493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Tolta la normalizzazione delle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Lo split è effettuato dalla CV.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Numero di fold 3 a causa dell’elevato tempo di addestramento. Più di 3 ore dopo 5 folds</a:t>
            </a:r>
          </a:p>
        </p:txBody>
      </p:sp>
    </p:spTree>
    <p:extLst>
      <p:ext uri="{BB962C8B-B14F-4D97-AF65-F5344CB8AC3E}">
        <p14:creationId xmlns:p14="http://schemas.microsoft.com/office/powerpoint/2010/main" val="39499525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10044485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100" dirty="0" err="1">
                <a:solidFill>
                  <a:srgbClr val="FFFFFF"/>
                </a:solidFill>
              </a:rPr>
              <a:t>Classificatore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su</a:t>
            </a:r>
            <a:r>
              <a:rPr lang="en-US" sz="3100" dirty="0">
                <a:solidFill>
                  <a:srgbClr val="FFFFFF"/>
                </a:solidFill>
              </a:rPr>
              <a:t> nuovo kernel – Validation curves - C</a:t>
            </a:r>
          </a:p>
        </p:txBody>
      </p: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F1AD4C9E-F26C-C6A1-5B7B-F8CDFE5174DD}"/>
              </a:ext>
            </a:extLst>
          </p:cNvPr>
          <p:cNvGrpSpPr/>
          <p:nvPr/>
        </p:nvGrpSpPr>
        <p:grpSpPr>
          <a:xfrm>
            <a:off x="102933" y="2388655"/>
            <a:ext cx="11986133" cy="3054201"/>
            <a:chOff x="902553" y="2998252"/>
            <a:chExt cx="10386894" cy="2429030"/>
          </a:xfrm>
        </p:grpSpPr>
        <p:pic>
          <p:nvPicPr>
            <p:cNvPr id="15" name="Immagine 14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EF3DEB66-C194-44CA-E6DF-CAB15F25E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19" name="Immagine 18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40E5D285-6FDA-7B2F-54F9-E5CEF77AA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26" name="Immagine 25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372CC18-6451-58EF-83D2-89B20978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71013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10109799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100" dirty="0" err="1">
                <a:solidFill>
                  <a:srgbClr val="FFFFFF"/>
                </a:solidFill>
              </a:rPr>
              <a:t>Classificatore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su</a:t>
            </a:r>
            <a:r>
              <a:rPr lang="en-US" sz="3100" dirty="0">
                <a:solidFill>
                  <a:srgbClr val="FFFFFF"/>
                </a:solidFill>
              </a:rPr>
              <a:t> nuovo kernel – Validation curve - Gamma</a:t>
            </a:r>
          </a:p>
        </p:txBody>
      </p: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72AD1E4D-1317-ABA9-B17A-88706B3BCE60}"/>
              </a:ext>
            </a:extLst>
          </p:cNvPr>
          <p:cNvGrpSpPr/>
          <p:nvPr/>
        </p:nvGrpSpPr>
        <p:grpSpPr>
          <a:xfrm>
            <a:off x="173691" y="2475737"/>
            <a:ext cx="11844618" cy="3173948"/>
            <a:chOff x="902553" y="2998252"/>
            <a:chExt cx="10386894" cy="2429030"/>
          </a:xfrm>
        </p:grpSpPr>
        <p:pic>
          <p:nvPicPr>
            <p:cNvPr id="20" name="Immagine 19" descr="Immagine che contiene testo, schermata, diagramma, linea&#10;&#10;Descrizione generata automaticamente">
              <a:extLst>
                <a:ext uri="{FF2B5EF4-FFF2-40B4-BE49-F238E27FC236}">
                  <a16:creationId xmlns:a16="http://schemas.microsoft.com/office/drawing/2014/main" id="{14E8E47A-A237-03DE-1062-9FD96843A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24" name="Immagine 23" descr="Immagine che contiene testo, diagramma, schermata, linea&#10;&#10;Descrizione generata automaticamente">
              <a:extLst>
                <a:ext uri="{FF2B5EF4-FFF2-40B4-BE49-F238E27FC236}">
                  <a16:creationId xmlns:a16="http://schemas.microsoft.com/office/drawing/2014/main" id="{8D13F66B-048B-33BB-875C-46C316ECA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28" name="Immagine 27" descr="Immagine che contiene testo, Diagramma, diagramma, linea&#10;&#10;Descrizione generata automaticamente">
              <a:extLst>
                <a:ext uri="{FF2B5EF4-FFF2-40B4-BE49-F238E27FC236}">
                  <a16:creationId xmlns:a16="http://schemas.microsoft.com/office/drawing/2014/main" id="{ACA6D999-0E27-41E9-1884-96B1B82E5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39353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3" cy="1576447"/>
            <a:chOff x="0" y="0"/>
            <a:chExt cx="12192002" cy="157644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3" y="407696"/>
            <a:ext cx="10869209" cy="8342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 err="1">
                <a:solidFill>
                  <a:srgbClr val="FFFFFF"/>
                </a:solidFill>
              </a:rPr>
              <a:t>Classificatore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su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TreeEditDistance</a:t>
            </a:r>
            <a:r>
              <a:rPr lang="en-US" sz="4000" dirty="0">
                <a:solidFill>
                  <a:srgbClr val="FFFFFF"/>
                </a:solidFill>
              </a:rPr>
              <a:t>– Validation curves - C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71829D56-1898-87E8-DE51-BDB6DA5E9F2E}"/>
              </a:ext>
            </a:extLst>
          </p:cNvPr>
          <p:cNvGrpSpPr/>
          <p:nvPr/>
        </p:nvGrpSpPr>
        <p:grpSpPr>
          <a:xfrm>
            <a:off x="327788" y="2379944"/>
            <a:ext cx="11864212" cy="3280628"/>
            <a:chOff x="902553" y="2998252"/>
            <a:chExt cx="10386894" cy="2429030"/>
          </a:xfrm>
        </p:grpSpPr>
        <p:pic>
          <p:nvPicPr>
            <p:cNvPr id="4" name="Immagine 3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F3F63F3B-361A-F5C4-22D3-E9FD279AC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6" name="Immagine 5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8EFB5977-0359-B675-E827-C6EA7DEF2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8" name="Immagine 7" descr="Immagine che contiene testo, diagramma, linea, Diagramma&#10;&#10;Descrizione generata automaticamente">
              <a:extLst>
                <a:ext uri="{FF2B5EF4-FFF2-40B4-BE49-F238E27FC236}">
                  <a16:creationId xmlns:a16="http://schemas.microsoft.com/office/drawing/2014/main" id="{4EB6ED2A-D725-9FE5-CD4E-01563416D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7211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9" y="294539"/>
            <a:ext cx="11521440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</a:t>
            </a:r>
            <a:r>
              <a:rPr lang="it-IT" sz="4000" dirty="0" err="1">
                <a:solidFill>
                  <a:srgbClr val="FFFFFF"/>
                </a:solidFill>
              </a:rPr>
              <a:t>lassificatore</a:t>
            </a:r>
            <a:r>
              <a:rPr lang="it-IT" sz="4000" dirty="0">
                <a:solidFill>
                  <a:srgbClr val="FFFFFF"/>
                </a:solidFill>
              </a:rPr>
              <a:t> su </a:t>
            </a:r>
            <a:r>
              <a:rPr lang="it-IT" sz="4000" dirty="0" err="1">
                <a:solidFill>
                  <a:srgbClr val="FFFFFF"/>
                </a:solidFill>
              </a:rPr>
              <a:t>TreeEditDistance</a:t>
            </a:r>
            <a:r>
              <a:rPr lang="it-IT" sz="4000" dirty="0">
                <a:solidFill>
                  <a:srgbClr val="FFFFFF"/>
                </a:solidFill>
              </a:rPr>
              <a:t>– Validation curve - Gamma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536E493-C852-DFF0-5827-70A527926ACD}"/>
              </a:ext>
            </a:extLst>
          </p:cNvPr>
          <p:cNvGrpSpPr/>
          <p:nvPr/>
        </p:nvGrpSpPr>
        <p:grpSpPr>
          <a:xfrm>
            <a:off x="150830" y="2432195"/>
            <a:ext cx="11890339" cy="3315462"/>
            <a:chOff x="902553" y="2998252"/>
            <a:chExt cx="10386894" cy="2429030"/>
          </a:xfrm>
        </p:grpSpPr>
        <p:pic>
          <p:nvPicPr>
            <p:cNvPr id="5" name="Immagine 4" descr="Immagine che contiene testo, diagramma, Diagramma, linea&#10;&#10;Descrizione generata automaticamente">
              <a:extLst>
                <a:ext uri="{FF2B5EF4-FFF2-40B4-BE49-F238E27FC236}">
                  <a16:creationId xmlns:a16="http://schemas.microsoft.com/office/drawing/2014/main" id="{B6EA8627-1CE3-8403-17E6-69217BA28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6" name="Immagine 5" descr="Immagine che contiene testo, diagramma, schermata, Diagramma&#10;&#10;Descrizione generata automaticamente">
              <a:extLst>
                <a:ext uri="{FF2B5EF4-FFF2-40B4-BE49-F238E27FC236}">
                  <a16:creationId xmlns:a16="http://schemas.microsoft.com/office/drawing/2014/main" id="{0AB6E5BF-DECB-DEE3-BEA4-6A46C4B81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7" name="Immagine 6" descr="Immagine che contiene testo, diagramma, schermata, linea&#10;&#10;Descrizione generata automaticamente">
              <a:extLst>
                <a:ext uri="{FF2B5EF4-FFF2-40B4-BE49-F238E27FC236}">
                  <a16:creationId xmlns:a16="http://schemas.microsoft.com/office/drawing/2014/main" id="{1363CDB3-5159-5F0C-F666-FE5E60E43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67323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20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10589732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100" dirty="0" err="1">
                <a:solidFill>
                  <a:srgbClr val="FFFFFF"/>
                </a:solidFill>
              </a:rPr>
              <a:t>Classificatore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su</a:t>
            </a:r>
            <a:r>
              <a:rPr lang="en-US" sz="3100" dirty="0">
                <a:solidFill>
                  <a:srgbClr val="FFFFFF"/>
                </a:solidFill>
              </a:rPr>
              <a:t> nuovo kernel e </a:t>
            </a:r>
            <a:r>
              <a:rPr lang="en-US" sz="3100" dirty="0" err="1">
                <a:solidFill>
                  <a:srgbClr val="FFFFFF"/>
                </a:solidFill>
              </a:rPr>
              <a:t>attr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alberi</a:t>
            </a:r>
            <a:r>
              <a:rPr lang="en-US" sz="3100" dirty="0">
                <a:solidFill>
                  <a:srgbClr val="FFFFFF"/>
                </a:solidFill>
              </a:rPr>
              <a:t> – Validation curves - C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B56032FC-1E14-BF0A-9DF9-2B2A4D83BF09}"/>
              </a:ext>
            </a:extLst>
          </p:cNvPr>
          <p:cNvGrpSpPr/>
          <p:nvPr/>
        </p:nvGrpSpPr>
        <p:grpSpPr>
          <a:xfrm>
            <a:off x="206348" y="2595480"/>
            <a:ext cx="11779304" cy="3108634"/>
            <a:chOff x="902553" y="2998252"/>
            <a:chExt cx="10386894" cy="2429030"/>
          </a:xfrm>
        </p:grpSpPr>
        <p:pic>
          <p:nvPicPr>
            <p:cNvPr id="6" name="Immagine 5" descr="Immagine che contiene testo, diagramma, Diagramma, schermata&#10;&#10;Descrizione generata automaticamente">
              <a:extLst>
                <a:ext uri="{FF2B5EF4-FFF2-40B4-BE49-F238E27FC236}">
                  <a16:creationId xmlns:a16="http://schemas.microsoft.com/office/drawing/2014/main" id="{60802F0E-71A6-0CB9-9284-044A732E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4" name="Immagine 3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C74FE71C-9364-7E8D-B270-E4536CCF9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9" name="Immagine 8" descr="Immagine che contiene testo, schermata, diagramma, Diagramma&#10;&#10;Descrizione generata automaticamente">
              <a:extLst>
                <a:ext uri="{FF2B5EF4-FFF2-40B4-BE49-F238E27FC236}">
                  <a16:creationId xmlns:a16="http://schemas.microsoft.com/office/drawing/2014/main" id="{185B8909-1E61-3B82-AE48-FE36A3EA3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47348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11198371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100" dirty="0" err="1">
                <a:solidFill>
                  <a:srgbClr val="FFFFFF"/>
                </a:solidFill>
              </a:rPr>
              <a:t>Classificatore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su</a:t>
            </a:r>
            <a:r>
              <a:rPr lang="en-US" sz="3100" dirty="0">
                <a:solidFill>
                  <a:srgbClr val="FFFFFF"/>
                </a:solidFill>
              </a:rPr>
              <a:t> nuovo kernel e </a:t>
            </a:r>
            <a:r>
              <a:rPr lang="en-US" sz="3100" dirty="0" err="1">
                <a:solidFill>
                  <a:srgbClr val="FFFFFF"/>
                </a:solidFill>
              </a:rPr>
              <a:t>attr</a:t>
            </a:r>
            <a:r>
              <a:rPr lang="en-US" sz="3100" dirty="0">
                <a:solidFill>
                  <a:srgbClr val="FFFFFF"/>
                </a:solidFill>
              </a:rPr>
              <a:t> </a:t>
            </a:r>
            <a:r>
              <a:rPr lang="en-US" sz="3100" dirty="0" err="1">
                <a:solidFill>
                  <a:srgbClr val="FFFFFF"/>
                </a:solidFill>
              </a:rPr>
              <a:t>alberi</a:t>
            </a:r>
            <a:r>
              <a:rPr lang="en-US" sz="3100" dirty="0">
                <a:solidFill>
                  <a:srgbClr val="FFFFFF"/>
                </a:solidFill>
              </a:rPr>
              <a:t> – Validation curves Gamma</a:t>
            </a: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97E9DCDB-32C4-E912-78A8-6E8C37969812}"/>
              </a:ext>
            </a:extLst>
          </p:cNvPr>
          <p:cNvGrpSpPr/>
          <p:nvPr/>
        </p:nvGrpSpPr>
        <p:grpSpPr>
          <a:xfrm>
            <a:off x="108376" y="2317206"/>
            <a:ext cx="11975247" cy="3130401"/>
            <a:chOff x="902553" y="2998252"/>
            <a:chExt cx="10386894" cy="2429030"/>
          </a:xfrm>
        </p:grpSpPr>
        <p:pic>
          <p:nvPicPr>
            <p:cNvPr id="23" name="Immagine 22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7B5EAEA-D88E-B19F-4ECF-5C24979BA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2553" y="2998252"/>
              <a:ext cx="3238707" cy="2429030"/>
            </a:xfrm>
            <a:prstGeom prst="rect">
              <a:avLst/>
            </a:prstGeom>
          </p:spPr>
        </p:pic>
        <p:pic>
          <p:nvPicPr>
            <p:cNvPr id="21" name="Immagine 20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485C4ACE-3712-AD80-5F64-F0FA31A33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646" y="2998252"/>
              <a:ext cx="3238707" cy="2429030"/>
            </a:xfrm>
            <a:prstGeom prst="rect">
              <a:avLst/>
            </a:prstGeom>
          </p:spPr>
        </p:pic>
        <p:pic>
          <p:nvPicPr>
            <p:cNvPr id="19" name="Immagine 18" descr="Immagine che contiene testo, schermata, linea, Diagramma&#10;&#10;Descrizione generata automaticamente">
              <a:extLst>
                <a:ext uri="{FF2B5EF4-FFF2-40B4-BE49-F238E27FC236}">
                  <a16:creationId xmlns:a16="http://schemas.microsoft.com/office/drawing/2014/main" id="{837963AD-9A52-60EF-91BD-D4DDDCF95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0740" y="2998252"/>
              <a:ext cx="3238707" cy="2429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43319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--------------------VECCHI GRAFICI--------------------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457189" lvl="1" indent="0">
              <a:buNone/>
            </a:pPr>
            <a:r>
              <a:rPr lang="it-IT" sz="1600" dirty="0">
                <a:solidFill>
                  <a:srgbClr val="FFFFFF"/>
                </a:solidFill>
              </a:rPr>
              <a:t>--------------------VEC -------------------- CHI GRAFICI--------------------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3859315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Primo classificatore – Parametri usati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I parametri che si possono usare sono:</a:t>
            </a:r>
          </a:p>
          <a:p>
            <a:r>
              <a:rPr lang="it-IT" sz="2000" b="1" dirty="0"/>
              <a:t>Similarità</a:t>
            </a:r>
            <a:r>
              <a:rPr lang="it-IT" sz="2000" dirty="0"/>
              <a:t> sugli attributi da noi definita</a:t>
            </a:r>
          </a:p>
          <a:p>
            <a:r>
              <a:rPr lang="it-IT" sz="2000" b="1" dirty="0"/>
              <a:t>Numero nodi primo albero</a:t>
            </a:r>
          </a:p>
          <a:p>
            <a:r>
              <a:rPr lang="it-IT" sz="2000" b="1" dirty="0"/>
              <a:t>Numero nodi secondo albero</a:t>
            </a:r>
          </a:p>
          <a:p>
            <a:r>
              <a:rPr lang="it-IT" sz="2000" b="1" dirty="0"/>
              <a:t>Altezza primo albero</a:t>
            </a:r>
          </a:p>
          <a:p>
            <a:r>
              <a:rPr lang="it-IT" sz="2000" b="1" dirty="0"/>
              <a:t>Altezza secondo albero</a:t>
            </a:r>
          </a:p>
          <a:p>
            <a:r>
              <a:rPr lang="it-IT" sz="2000" b="1" dirty="0" err="1"/>
              <a:t>Average</a:t>
            </a:r>
            <a:r>
              <a:rPr lang="it-IT" sz="2000" b="1" dirty="0"/>
              <a:t> Branching </a:t>
            </a:r>
            <a:r>
              <a:rPr lang="it-IT" sz="2000" b="1" dirty="0" err="1"/>
              <a:t>Factor</a:t>
            </a:r>
            <a:r>
              <a:rPr lang="it-IT" sz="2000" b="1" dirty="0"/>
              <a:t> primo albero</a:t>
            </a:r>
          </a:p>
          <a:p>
            <a:r>
              <a:rPr lang="it-IT" sz="2000" b="1" dirty="0" err="1"/>
              <a:t>Average</a:t>
            </a:r>
            <a:r>
              <a:rPr lang="it-IT" sz="2000" b="1" dirty="0"/>
              <a:t> Branching </a:t>
            </a:r>
            <a:r>
              <a:rPr lang="it-IT" sz="2000" b="1" dirty="0" err="1"/>
              <a:t>Factor</a:t>
            </a:r>
            <a:r>
              <a:rPr lang="it-IT" sz="2000" b="1" dirty="0"/>
              <a:t> secondo albero</a:t>
            </a:r>
          </a:p>
        </p:txBody>
      </p:sp>
    </p:spTree>
    <p:extLst>
      <p:ext uri="{BB962C8B-B14F-4D97-AF65-F5344CB8AC3E}">
        <p14:creationId xmlns:p14="http://schemas.microsoft.com/office/powerpoint/2010/main" val="134301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48D8D8C-FFDB-0596-E8E5-02A9840C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2 (Costruzione </a:t>
            </a:r>
            <a:r>
              <a:rPr lang="it-IT" sz="4000" dirty="0" err="1">
                <a:solidFill>
                  <a:srgbClr val="FFFFFF"/>
                </a:solidFill>
              </a:rPr>
              <a:t>tree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1125946-FE32-6CC0-E839-08AF8D081E46}"/>
              </a:ext>
            </a:extLst>
          </p:cNvPr>
          <p:cNvSpPr txBox="1"/>
          <p:nvPr/>
        </p:nvSpPr>
        <p:spPr>
          <a:xfrm>
            <a:off x="595187" y="1885279"/>
            <a:ext cx="983607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In </a:t>
            </a:r>
            <a:r>
              <a:rPr lang="it-IT" sz="2800" dirty="0" err="1"/>
              <a:t>keLP</a:t>
            </a:r>
            <a:r>
              <a:rPr lang="it-IT" sz="2800" dirty="0"/>
              <a:t>: </a:t>
            </a:r>
          </a:p>
          <a:p>
            <a:r>
              <a:rPr lang="it-IT" sz="2800" dirty="0"/>
              <a:t>1) Estendere classe </a:t>
            </a:r>
            <a:r>
              <a:rPr lang="it-IT" sz="2800" b="1" dirty="0" err="1"/>
              <a:t>StructureElement</a:t>
            </a:r>
            <a:r>
              <a:rPr lang="it-IT" sz="2800" b="1" dirty="0"/>
              <a:t> </a:t>
            </a:r>
            <a:r>
              <a:rPr lang="it-IT" sz="2800" dirty="0"/>
              <a:t>(Rappresenta un nodo)</a:t>
            </a:r>
          </a:p>
          <a:p>
            <a:endParaRPr lang="it-IT" sz="36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8FCCA5D-9229-A71C-91D1-A9F42D3A37C7}"/>
              </a:ext>
            </a:extLst>
          </p:cNvPr>
          <p:cNvSpPr txBox="1"/>
          <p:nvPr/>
        </p:nvSpPr>
        <p:spPr>
          <a:xfrm>
            <a:off x="1371601" y="2996160"/>
            <a:ext cx="2139137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MyStructureElement</a:t>
            </a:r>
            <a:r>
              <a:rPr lang="it-IT" sz="1404" dirty="0"/>
              <a:t> </a:t>
            </a:r>
          </a:p>
          <a:p>
            <a:endParaRPr lang="it-IT" sz="1404" dirty="0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FF3F4564-C087-3FF5-D60E-AAA86D01EF6B}"/>
              </a:ext>
            </a:extLst>
          </p:cNvPr>
          <p:cNvSpPr/>
          <p:nvPr/>
        </p:nvSpPr>
        <p:spPr>
          <a:xfrm>
            <a:off x="541753" y="3426009"/>
            <a:ext cx="3790599" cy="256930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  <a:p>
            <a:pPr algn="ctr"/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(informazioni aggiuntive)</a:t>
            </a:r>
          </a:p>
        </p:txBody>
      </p:sp>
      <p:sp>
        <p:nvSpPr>
          <p:cNvPr id="9" name="Freccia destra 8">
            <a:extLst>
              <a:ext uri="{FF2B5EF4-FFF2-40B4-BE49-F238E27FC236}">
                <a16:creationId xmlns:a16="http://schemas.microsoft.com/office/drawing/2014/main" id="{F3C0841A-1C43-BCFB-F57B-7F336A5A51A3}"/>
              </a:ext>
            </a:extLst>
          </p:cNvPr>
          <p:cNvSpPr/>
          <p:nvPr/>
        </p:nvSpPr>
        <p:spPr>
          <a:xfrm>
            <a:off x="4612298" y="4365850"/>
            <a:ext cx="2681057" cy="71021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95F636A-9EE6-10C1-EA25-812DDB7175BD}"/>
              </a:ext>
            </a:extLst>
          </p:cNvPr>
          <p:cNvSpPr txBox="1"/>
          <p:nvPr/>
        </p:nvSpPr>
        <p:spPr>
          <a:xfrm>
            <a:off x="8449285" y="2991668"/>
            <a:ext cx="2139137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MyStructureElement</a:t>
            </a:r>
            <a:r>
              <a:rPr lang="it-IT" sz="1404" dirty="0"/>
              <a:t> </a:t>
            </a:r>
          </a:p>
          <a:p>
            <a:endParaRPr lang="it-IT" sz="1404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1AF8300-59B0-FFE3-AC10-33079ADD46EF}"/>
              </a:ext>
            </a:extLst>
          </p:cNvPr>
          <p:cNvSpPr txBox="1"/>
          <p:nvPr/>
        </p:nvSpPr>
        <p:spPr>
          <a:xfrm>
            <a:off x="595188" y="6048530"/>
            <a:ext cx="4030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Implementare </a:t>
            </a:r>
            <a:r>
              <a:rPr lang="it-IT" sz="1400" dirty="0" err="1"/>
              <a:t>getTextFromData</a:t>
            </a:r>
            <a:r>
              <a:rPr lang="it-IT" sz="1400" dirty="0"/>
              <a:t> e </a:t>
            </a:r>
            <a:r>
              <a:rPr lang="it-IT" sz="1400" dirty="0" err="1"/>
              <a:t>setTextFromData</a:t>
            </a:r>
            <a:r>
              <a:rPr lang="it-IT" sz="1400" dirty="0"/>
              <a:t> per impostare e recuperare i dati memorizzati nel nostro nodo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4FD9ADBE-20A4-70ED-7D23-71DC921A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033" y="3393386"/>
            <a:ext cx="3377643" cy="316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410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Primo classificatore – Validation </a:t>
            </a:r>
            <a:r>
              <a:rPr lang="it-IT" sz="4000" dirty="0" err="1">
                <a:solidFill>
                  <a:srgbClr val="FFFFFF"/>
                </a:solidFill>
              </a:rPr>
              <a:t>curves</a:t>
            </a:r>
            <a:r>
              <a:rPr lang="it-IT" sz="4000" dirty="0">
                <a:solidFill>
                  <a:srgbClr val="FFFFFF"/>
                </a:solidFill>
              </a:rPr>
              <a:t> - C</a:t>
            </a:r>
          </a:p>
        </p:txBody>
      </p:sp>
      <p:pic>
        <p:nvPicPr>
          <p:cNvPr id="20" name="Immagine 19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029B603E-7EE0-6184-94F2-537D43855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5" y="2501450"/>
            <a:ext cx="4333395" cy="3250045"/>
          </a:xfrm>
          <a:prstGeom prst="rect">
            <a:avLst/>
          </a:prstGeom>
        </p:spPr>
      </p:pic>
      <p:pic>
        <p:nvPicPr>
          <p:cNvPr id="21" name="Immagine 20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AA001F47-44D8-0908-CD44-9EB601BC7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305" y="2501450"/>
            <a:ext cx="4333395" cy="3250045"/>
          </a:xfrm>
          <a:prstGeom prst="rect">
            <a:avLst/>
          </a:prstGeom>
        </p:spPr>
      </p:pic>
      <p:pic>
        <p:nvPicPr>
          <p:cNvPr id="22" name="Immagine 21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1C10A9DF-5115-C69F-5479-5FE60DA79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605" y="2501450"/>
            <a:ext cx="4333395" cy="325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850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FFFFFF"/>
                </a:solidFill>
              </a:rPr>
              <a:t>Primo classificatore – Validation curve - Gamma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A1B08A6-901C-8F33-347B-D664CF096746}"/>
              </a:ext>
            </a:extLst>
          </p:cNvPr>
          <p:cNvSpPr txBox="1"/>
          <p:nvPr/>
        </p:nvSpPr>
        <p:spPr>
          <a:xfrm>
            <a:off x="620110" y="1622746"/>
            <a:ext cx="10331669" cy="52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/>
              <a:t>Validazione su parametro Gamma per SVC. </a:t>
            </a:r>
          </a:p>
          <a:p>
            <a:r>
              <a:rPr lang="it-IT" sz="1400"/>
              <a:t>Gamma rappresenta quanto più il classificatore prova a fare un fit esatto. Più è alto maggiore ci prova.</a:t>
            </a:r>
            <a:endParaRPr lang="it-IT" sz="1400" dirty="0"/>
          </a:p>
        </p:txBody>
      </p:sp>
      <p:pic>
        <p:nvPicPr>
          <p:cNvPr id="13" name="Immagine 12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F0C86906-F240-C74A-019A-4B9EA07D9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602247"/>
            <a:ext cx="4316748" cy="3237560"/>
          </a:xfrm>
          <a:prstGeom prst="rect">
            <a:avLst/>
          </a:prstGeom>
        </p:spPr>
      </p:pic>
      <p:pic>
        <p:nvPicPr>
          <p:cNvPr id="15" name="Immagine 14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B60B0E0C-1241-D270-8E81-42B3A6E76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255" y="2608936"/>
            <a:ext cx="4316748" cy="3237560"/>
          </a:xfrm>
          <a:prstGeom prst="rect">
            <a:avLst/>
          </a:prstGeom>
        </p:spPr>
      </p:pic>
      <p:pic>
        <p:nvPicPr>
          <p:cNvPr id="17" name="Immagine 16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D9D4C827-D7C3-24CF-2016-3EE0093F9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625" y="2608936"/>
            <a:ext cx="4126905" cy="309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184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Primo classificatore 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6E54A10-BD66-1E42-AB8C-8C4B24F72C82}"/>
              </a:ext>
            </a:extLst>
          </p:cNvPr>
          <p:cNvSpPr txBox="1"/>
          <p:nvPr/>
        </p:nvSpPr>
        <p:spPr>
          <a:xfrm>
            <a:off x="997527" y="1840676"/>
            <a:ext cx="10022775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it-IT" sz="1404" dirty="0" err="1"/>
              <a:t>Execution</a:t>
            </a:r>
            <a:r>
              <a:rPr lang="it-IT" sz="1404" dirty="0"/>
              <a:t> time: 0:07:39</a:t>
            </a: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409196"/>
              </p:ext>
            </p:extLst>
          </p:nvPr>
        </p:nvGraphicFramePr>
        <p:xfrm>
          <a:off x="997527" y="2713315"/>
          <a:ext cx="102700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</a:t>
                      </a:r>
                      <a:r>
                        <a:rPr lang="it-IT" sz="1300" dirty="0" err="1"/>
                        <a:t>precision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35302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Secondo classificatore – Parametri usati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Un primo classificatore di prova sarà SVC per un problema di classificazione </a:t>
            </a:r>
            <a:r>
              <a:rPr lang="it-IT" sz="2000" dirty="0" err="1"/>
              <a:t>multiclass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it-IT" sz="2000" dirty="0"/>
              <a:t>I parametri che si possono usare sono:</a:t>
            </a:r>
          </a:p>
          <a:p>
            <a:r>
              <a:rPr lang="it-IT" sz="2000" b="1" dirty="0"/>
              <a:t>Similarità</a:t>
            </a:r>
            <a:r>
              <a:rPr lang="it-IT" sz="2000" dirty="0"/>
              <a:t> sugli attributi da noi definita</a:t>
            </a:r>
          </a:p>
          <a:p>
            <a:r>
              <a:rPr lang="it-IT" sz="2000" b="1" dirty="0"/>
              <a:t>RTED. </a:t>
            </a:r>
            <a:r>
              <a:rPr lang="it-IT" sz="2000" dirty="0"/>
              <a:t>Sequenza di costo minimo di operazioni che modificano nodi che trasformano un DOM in un altro.</a:t>
            </a:r>
          </a:p>
          <a:p>
            <a:pPr lvl="1"/>
            <a:r>
              <a:rPr lang="it-IT" sz="1600" dirty="0"/>
              <a:t>Magari può essere utile sapere quante operazioni mi servono per trasformare un DOM</a:t>
            </a:r>
          </a:p>
          <a:p>
            <a:r>
              <a:rPr lang="it-IT" sz="2000" b="1" dirty="0" err="1"/>
              <a:t>Levenshtein</a:t>
            </a:r>
            <a:r>
              <a:rPr lang="it-IT" sz="2000" b="1" dirty="0"/>
              <a:t>. </a:t>
            </a:r>
            <a:r>
              <a:rPr lang="it-IT" sz="2000" dirty="0"/>
              <a:t>Minimo numero di modifiche di un singolo carattere necessarie per trasformare una stringa in un’altra. </a:t>
            </a:r>
          </a:p>
          <a:p>
            <a:pPr lvl="1"/>
            <a:r>
              <a:rPr lang="it-IT" sz="1600" dirty="0"/>
              <a:t>Può essere utile per quelle pagine in cui cambiano solo pochi caratteri (tipo una stringa) , ma è difficile capire se hanno stessa funzionalità o meno</a:t>
            </a:r>
          </a:p>
          <a:p>
            <a:pPr lvl="1"/>
            <a:r>
              <a:rPr lang="it-IT" sz="1600" dirty="0"/>
              <a:t>Potrebbe vedere </a:t>
            </a:r>
            <a:r>
              <a:rPr lang="it-IT" sz="1600" dirty="0" err="1"/>
              <a:t>dom</a:t>
            </a:r>
            <a:r>
              <a:rPr lang="it-IT" sz="1600" dirty="0"/>
              <a:t> diversi solo per una stringa? (tipo Admin-User)</a:t>
            </a:r>
          </a:p>
        </p:txBody>
      </p:sp>
    </p:spTree>
    <p:extLst>
      <p:ext uri="{BB962C8B-B14F-4D97-AF65-F5344CB8AC3E}">
        <p14:creationId xmlns:p14="http://schemas.microsoft.com/office/powerpoint/2010/main" val="41188101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3" cy="1576447"/>
            <a:chOff x="0" y="0"/>
            <a:chExt cx="12192002" cy="157644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07696"/>
            <a:ext cx="9724031" cy="8342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Secondo </a:t>
            </a:r>
            <a:r>
              <a:rPr lang="en-US" sz="4000" dirty="0" err="1">
                <a:solidFill>
                  <a:srgbClr val="FFFFFF"/>
                </a:solidFill>
              </a:rPr>
              <a:t>classificatore</a:t>
            </a:r>
            <a:r>
              <a:rPr lang="en-US" sz="4000" dirty="0">
                <a:solidFill>
                  <a:srgbClr val="FFFFFF"/>
                </a:solidFill>
              </a:rPr>
              <a:t> – Validation curves - C</a:t>
            </a:r>
          </a:p>
        </p:txBody>
      </p:sp>
      <p:pic>
        <p:nvPicPr>
          <p:cNvPr id="7" name="Immagine 6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FE0954F9-C6F7-63A7-C460-ABB0F8972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661" y="2333771"/>
            <a:ext cx="4002559" cy="3001920"/>
          </a:xfrm>
          <a:prstGeom prst="rect">
            <a:avLst/>
          </a:prstGeom>
        </p:spPr>
      </p:pic>
      <p:pic>
        <p:nvPicPr>
          <p:cNvPr id="5" name="Immagine 4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C92CFDE5-95E2-B25F-9410-C45C615A5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333771"/>
            <a:ext cx="4002559" cy="3001920"/>
          </a:xfrm>
          <a:prstGeom prst="rect">
            <a:avLst/>
          </a:prstGeom>
        </p:spPr>
      </p:pic>
      <p:pic>
        <p:nvPicPr>
          <p:cNvPr id="11" name="Immagine 10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EA2C54A6-DA54-1B44-DAAB-CC3BF0D5A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22" y="2348169"/>
            <a:ext cx="4002559" cy="30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20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Secondo</a:t>
            </a:r>
            <a:r>
              <a:rPr lang="it-IT" sz="4000" dirty="0">
                <a:solidFill>
                  <a:srgbClr val="FFFFFF"/>
                </a:solidFill>
              </a:rPr>
              <a:t> classificatore – Validation curve - Gamma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A1B08A6-901C-8F33-347B-D664CF096746}"/>
              </a:ext>
            </a:extLst>
          </p:cNvPr>
          <p:cNvSpPr txBox="1"/>
          <p:nvPr/>
        </p:nvSpPr>
        <p:spPr>
          <a:xfrm>
            <a:off x="620110" y="1622746"/>
            <a:ext cx="10331669" cy="52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/>
              <a:t>Validazione su parametro Gamma per SVC. </a:t>
            </a:r>
          </a:p>
          <a:p>
            <a:r>
              <a:rPr lang="it-IT" sz="1400"/>
              <a:t>Gamma rappresenta quanto più il classificatore prova a fare un fit esatto. Più è alto maggiore ci prova.</a:t>
            </a:r>
            <a:endParaRPr lang="it-IT" sz="1400" dirty="0"/>
          </a:p>
        </p:txBody>
      </p:sp>
      <p:pic>
        <p:nvPicPr>
          <p:cNvPr id="22" name="Immagine 21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1BBABBE0-2971-98C8-72F9-AA46F3B79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08543"/>
            <a:ext cx="4255487" cy="3191614"/>
          </a:xfrm>
          <a:prstGeom prst="rect">
            <a:avLst/>
          </a:prstGeom>
        </p:spPr>
      </p:pic>
      <p:pic>
        <p:nvPicPr>
          <p:cNvPr id="24" name="Immagine 23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E83994E7-AABC-86E0-22A3-FE691E03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370" y="2508543"/>
            <a:ext cx="4255487" cy="3191615"/>
          </a:xfrm>
          <a:prstGeom prst="rect">
            <a:avLst/>
          </a:prstGeom>
        </p:spPr>
      </p:pic>
      <p:pic>
        <p:nvPicPr>
          <p:cNvPr id="26" name="Immagine 25" descr="Immagine che contiene testo, diagramma, Diagramma, schermata&#10;&#10;Descrizione generata automaticamente">
            <a:extLst>
              <a:ext uri="{FF2B5EF4-FFF2-40B4-BE49-F238E27FC236}">
                <a16:creationId xmlns:a16="http://schemas.microsoft.com/office/drawing/2014/main" id="{240B8588-D1AE-60B4-426D-F6C5F1DCB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014" y="2508543"/>
            <a:ext cx="4255487" cy="319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39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Secondo</a:t>
            </a:r>
            <a:r>
              <a:rPr lang="it-IT" sz="4000" dirty="0">
                <a:solidFill>
                  <a:srgbClr val="FFFFFF"/>
                </a:solidFill>
              </a:rPr>
              <a:t> classificatore 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389737"/>
              </p:ext>
            </p:extLst>
          </p:nvPr>
        </p:nvGraphicFramePr>
        <p:xfrm>
          <a:off x="997527" y="2713315"/>
          <a:ext cx="102700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372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8e2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Balanced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75918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Secondo classificatore – Parametri usati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dirty="0"/>
              <a:t>Un primo classificatore di prova sarà SVC per un problema di classificazione </a:t>
            </a:r>
            <a:r>
              <a:rPr lang="it-IT" sz="2000" dirty="0" err="1"/>
              <a:t>multiclass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it-IT" sz="2000" dirty="0"/>
              <a:t>I parametri che si possono usare sono:</a:t>
            </a:r>
          </a:p>
          <a:p>
            <a:r>
              <a:rPr lang="it-IT" sz="2000" b="1" dirty="0"/>
              <a:t>Similarità</a:t>
            </a:r>
            <a:r>
              <a:rPr lang="it-IT" sz="2000" dirty="0"/>
              <a:t> sugli attributi da noi definita</a:t>
            </a:r>
          </a:p>
          <a:p>
            <a:r>
              <a:rPr lang="it-IT" sz="2000" dirty="0"/>
              <a:t>DOM_SIMHASH</a:t>
            </a:r>
          </a:p>
          <a:p>
            <a:r>
              <a:rPr lang="it-IT" sz="2000" dirty="0" err="1"/>
              <a:t>DOM_ContentHash</a:t>
            </a:r>
            <a:endParaRPr lang="it-IT" sz="2000" dirty="0"/>
          </a:p>
          <a:p>
            <a:r>
              <a:rPr lang="it-IT" sz="2000" b="1" dirty="0"/>
              <a:t>RTED. </a:t>
            </a:r>
            <a:r>
              <a:rPr lang="it-IT" sz="2000" dirty="0"/>
              <a:t>Sequenza di costo minimo di operazioni che modificano nodi che trasformano un DOM in un altro.</a:t>
            </a:r>
          </a:p>
          <a:p>
            <a:pPr lvl="1"/>
            <a:r>
              <a:rPr lang="it-IT" sz="1600" dirty="0"/>
              <a:t>Magari può essere utile sapere quante operazioni mi servono per trasformare un DOM</a:t>
            </a:r>
          </a:p>
          <a:p>
            <a:r>
              <a:rPr lang="it-IT" sz="2000" b="1" dirty="0" err="1"/>
              <a:t>Levenshtein</a:t>
            </a:r>
            <a:r>
              <a:rPr lang="it-IT" sz="2000" b="1" dirty="0"/>
              <a:t>. </a:t>
            </a:r>
            <a:r>
              <a:rPr lang="it-IT" sz="2000" dirty="0"/>
              <a:t>Minimo numero di modifiche di un singolo carattere necessarie per trasformare una stringa in un’altra. </a:t>
            </a:r>
          </a:p>
          <a:p>
            <a:pPr lvl="1"/>
            <a:r>
              <a:rPr lang="it-IT" sz="1600" dirty="0"/>
              <a:t>Può essere utile per quelle pagine in cui cambiano solo pochi caratteri (tipo una stringa) , ma è difficile capire se hanno stessa funzionalità o meno</a:t>
            </a:r>
          </a:p>
          <a:p>
            <a:pPr lvl="1"/>
            <a:r>
              <a:rPr lang="it-IT" sz="1600" dirty="0"/>
              <a:t>Potrebbe vedere </a:t>
            </a:r>
            <a:r>
              <a:rPr lang="it-IT" sz="1600" dirty="0" err="1"/>
              <a:t>dom</a:t>
            </a:r>
            <a:r>
              <a:rPr lang="it-IT" sz="1600" dirty="0"/>
              <a:t> diversi solo per una stringa? (tipo Admin-User)</a:t>
            </a:r>
          </a:p>
        </p:txBody>
      </p:sp>
    </p:spTree>
    <p:extLst>
      <p:ext uri="{BB962C8B-B14F-4D97-AF65-F5344CB8AC3E}">
        <p14:creationId xmlns:p14="http://schemas.microsoft.com/office/powerpoint/2010/main" val="418480064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3" cy="1576447"/>
            <a:chOff x="0" y="0"/>
            <a:chExt cx="12192002" cy="157644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4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07696"/>
            <a:ext cx="9724031" cy="8342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Terzo classificatore – Validation curves - C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12" name="Immagine 11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1E20C51A-414E-E66E-04E4-27BCC4819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9" y="2422657"/>
            <a:ext cx="4069251" cy="3051937"/>
          </a:xfrm>
          <a:prstGeom prst="rect">
            <a:avLst/>
          </a:prstGeom>
        </p:spPr>
      </p:pic>
      <p:pic>
        <p:nvPicPr>
          <p:cNvPr id="13" name="Immagine 12" descr="Immagine che contiene testo, diagramma, Diagramma, linea&#10;&#10;Descrizione generata automaticamente">
            <a:extLst>
              <a:ext uri="{FF2B5EF4-FFF2-40B4-BE49-F238E27FC236}">
                <a16:creationId xmlns:a16="http://schemas.microsoft.com/office/drawing/2014/main" id="{C1C486D9-7DA2-7E87-CCD6-837B7B47C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607" y="2421669"/>
            <a:ext cx="4069251" cy="3051937"/>
          </a:xfrm>
          <a:prstGeom prst="rect">
            <a:avLst/>
          </a:prstGeom>
        </p:spPr>
      </p:pic>
      <p:pic>
        <p:nvPicPr>
          <p:cNvPr id="14" name="Immagine 13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740A996-4483-6AB0-73DD-318FE841B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5304" y="2422656"/>
            <a:ext cx="4069251" cy="305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781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2DA15A-07F7-FA6F-C847-84E9A108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>
                <a:solidFill>
                  <a:srgbClr val="FFFFFF"/>
                </a:solidFill>
              </a:rPr>
              <a:t>Secondo</a:t>
            </a:r>
            <a:r>
              <a:rPr lang="it-IT" sz="4000">
                <a:solidFill>
                  <a:srgbClr val="FFFFFF"/>
                </a:solidFill>
              </a:rPr>
              <a:t> classificatore – Validation curve - Gamma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A1B08A6-901C-8F33-347B-D664CF096746}"/>
              </a:ext>
            </a:extLst>
          </p:cNvPr>
          <p:cNvSpPr txBox="1"/>
          <p:nvPr/>
        </p:nvSpPr>
        <p:spPr>
          <a:xfrm>
            <a:off x="620110" y="1622746"/>
            <a:ext cx="10331669" cy="52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/>
              <a:t>Validazione su parametro Gamma per SVC. </a:t>
            </a:r>
          </a:p>
          <a:p>
            <a:r>
              <a:rPr lang="it-IT" sz="1400"/>
              <a:t>Gamma rappresenta quanto più il classificatore prova a fare un fit esatto. Più è alto maggiore ci prova.</a:t>
            </a:r>
            <a:endParaRPr lang="it-IT" sz="1400" dirty="0"/>
          </a:p>
        </p:txBody>
      </p:sp>
      <p:pic>
        <p:nvPicPr>
          <p:cNvPr id="13" name="Immagine 12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92D205B-191F-FD82-E7D8-8A04AAAA2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97" y="2682591"/>
            <a:ext cx="4318987" cy="3239239"/>
          </a:xfrm>
          <a:prstGeom prst="rect">
            <a:avLst/>
          </a:prstGeom>
        </p:spPr>
      </p:pic>
      <p:pic>
        <p:nvPicPr>
          <p:cNvPr id="15" name="Immagine 1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0D3D13B7-63C7-8853-EFEA-174AE7E8E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561" y="2682591"/>
            <a:ext cx="4318987" cy="3239239"/>
          </a:xfrm>
          <a:prstGeom prst="rect">
            <a:avLst/>
          </a:prstGeom>
        </p:spPr>
      </p:pic>
      <p:pic>
        <p:nvPicPr>
          <p:cNvPr id="17" name="Immagine 16" descr="Immagine che contiene testo, diagramma, Diagramma, linea&#10;&#10;Descrizione generata automaticamente">
            <a:extLst>
              <a:ext uri="{FF2B5EF4-FFF2-40B4-BE49-F238E27FC236}">
                <a16:creationId xmlns:a16="http://schemas.microsoft.com/office/drawing/2014/main" id="{B2643F7D-D6A5-A29C-2E29-FB575FD10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31" y="2682591"/>
            <a:ext cx="4318987" cy="323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53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A98F5D-DC41-EAEC-19A7-BEFBBA8DA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3 (Costruzione </a:t>
            </a:r>
            <a:r>
              <a:rPr lang="it-IT" sz="4000" dirty="0" err="1">
                <a:solidFill>
                  <a:srgbClr val="FFFFFF"/>
                </a:solidFill>
              </a:rPr>
              <a:t>tree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C4007C-8AF1-B1ED-B111-1A0F7D2420EE}"/>
              </a:ext>
            </a:extLst>
          </p:cNvPr>
          <p:cNvSpPr txBox="1"/>
          <p:nvPr/>
        </p:nvSpPr>
        <p:spPr>
          <a:xfrm>
            <a:off x="595187" y="1885279"/>
            <a:ext cx="98360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In </a:t>
            </a:r>
            <a:r>
              <a:rPr lang="it-IT" sz="2800" dirty="0" err="1"/>
              <a:t>keLP</a:t>
            </a:r>
            <a:r>
              <a:rPr lang="it-IT" sz="2800" dirty="0"/>
              <a:t>: </a:t>
            </a:r>
          </a:p>
          <a:p>
            <a:r>
              <a:rPr lang="it-IT" sz="2800" dirty="0"/>
              <a:t>2) Creare un </a:t>
            </a:r>
            <a:r>
              <a:rPr lang="it-IT" sz="2800" b="1" dirty="0" err="1"/>
              <a:t>TreeNode</a:t>
            </a:r>
            <a:r>
              <a:rPr lang="it-IT" sz="2800" dirty="0"/>
              <a:t> passando al costruttore un id, il nostro </a:t>
            </a:r>
            <a:r>
              <a:rPr lang="it-IT" sz="2800" dirty="0" err="1"/>
              <a:t>StructureElement</a:t>
            </a:r>
            <a:r>
              <a:rPr lang="it-IT" sz="2800" dirty="0"/>
              <a:t>, nodo padre.</a:t>
            </a:r>
          </a:p>
          <a:p>
            <a:r>
              <a:rPr lang="it-IT" sz="2800" dirty="0"/>
              <a:t>3) Creare un </a:t>
            </a:r>
            <a:r>
              <a:rPr lang="it-IT" sz="2800" b="1" dirty="0" err="1"/>
              <a:t>TreeRepresentation</a:t>
            </a:r>
            <a:r>
              <a:rPr lang="it-IT" sz="2800" dirty="0"/>
              <a:t> passando al costruttore il </a:t>
            </a:r>
            <a:r>
              <a:rPr lang="it-IT" sz="2800" dirty="0" err="1"/>
              <a:t>TreeNode</a:t>
            </a:r>
            <a:r>
              <a:rPr lang="it-IT" sz="2800" dirty="0"/>
              <a:t> che rappresenta la radice.</a:t>
            </a:r>
          </a:p>
          <a:p>
            <a:endParaRPr lang="it-IT" sz="36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2A72783-164B-6337-62FF-425DC2E2BF0D}"/>
              </a:ext>
            </a:extLst>
          </p:cNvPr>
          <p:cNvSpPr txBox="1"/>
          <p:nvPr/>
        </p:nvSpPr>
        <p:spPr>
          <a:xfrm>
            <a:off x="459349" y="4802820"/>
            <a:ext cx="10877435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b="1" dirty="0" err="1"/>
              <a:t>TreeRepresentation</a:t>
            </a:r>
            <a:r>
              <a:rPr lang="it-IT" sz="1404" b="1" dirty="0"/>
              <a:t>, </a:t>
            </a:r>
            <a:r>
              <a:rPr lang="it-IT" sz="1404" b="1" dirty="0" err="1"/>
              <a:t>TreeNode</a:t>
            </a:r>
            <a:r>
              <a:rPr lang="it-IT" sz="1404" b="1" dirty="0"/>
              <a:t> </a:t>
            </a:r>
            <a:r>
              <a:rPr lang="it-IT" sz="1404" dirty="0"/>
              <a:t>e</a:t>
            </a:r>
            <a:r>
              <a:rPr lang="it-IT" sz="1404" b="1" dirty="0"/>
              <a:t> </a:t>
            </a:r>
            <a:r>
              <a:rPr lang="it-IT" sz="1404" b="1" dirty="0" err="1"/>
              <a:t>StructureElement</a:t>
            </a:r>
            <a:r>
              <a:rPr lang="it-IT" sz="1404" dirty="0"/>
              <a:t> sono classi definite nel framework </a:t>
            </a:r>
            <a:r>
              <a:rPr lang="it-IT" sz="1404" b="1" dirty="0" err="1"/>
              <a:t>KeLP</a:t>
            </a:r>
            <a:r>
              <a:rPr lang="it-IT" sz="1404" dirty="0"/>
              <a:t> che permettono la creazione di strutture dati ad albero ad hoc e da poter usare con i kernel definiti sempre in </a:t>
            </a:r>
            <a:r>
              <a:rPr lang="it-IT" sz="1404" b="1" dirty="0" err="1"/>
              <a:t>KeLP</a:t>
            </a:r>
            <a:r>
              <a:rPr lang="it-IT" sz="1404" dirty="0"/>
              <a:t>.</a:t>
            </a:r>
            <a:endParaRPr lang="it-IT" sz="1404" b="1" dirty="0"/>
          </a:p>
        </p:txBody>
      </p:sp>
    </p:spTree>
    <p:extLst>
      <p:ext uri="{BB962C8B-B14F-4D97-AF65-F5344CB8AC3E}">
        <p14:creationId xmlns:p14="http://schemas.microsoft.com/office/powerpoint/2010/main" val="23851997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51CFDF-DD05-6175-A9EF-5BDA71F9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Secondo</a:t>
            </a:r>
            <a:r>
              <a:rPr lang="it-IT" sz="4000" dirty="0">
                <a:solidFill>
                  <a:srgbClr val="FFFFFF"/>
                </a:solidFill>
              </a:rPr>
              <a:t> classificatore - </a:t>
            </a:r>
            <a:r>
              <a:rPr lang="it-IT" sz="4000" dirty="0" err="1">
                <a:solidFill>
                  <a:srgbClr val="FFFFFF"/>
                </a:solidFill>
              </a:rPr>
              <a:t>Results</a:t>
            </a:r>
            <a:endParaRPr lang="it-IT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B9C631C4-3D61-0CF8-8CAA-8973311BE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551294"/>
              </p:ext>
            </p:extLst>
          </p:nvPr>
        </p:nvGraphicFramePr>
        <p:xfrm>
          <a:off x="997527" y="2713315"/>
          <a:ext cx="102700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671">
                  <a:extLst>
                    <a:ext uri="{9D8B030D-6E8A-4147-A177-3AD203B41FA5}">
                      <a16:colId xmlns:a16="http://schemas.microsoft.com/office/drawing/2014/main" val="42190554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558370905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40318837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2678393362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192377610"/>
                    </a:ext>
                  </a:extLst>
                </a:gridCol>
                <a:gridCol w="1711671">
                  <a:extLst>
                    <a:ext uri="{9D8B030D-6E8A-4147-A177-3AD203B41FA5}">
                      <a16:colId xmlns:a16="http://schemas.microsoft.com/office/drawing/2014/main" val="4184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Accuracy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2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372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Balanced</a:t>
                      </a:r>
                      <a:endParaRPr lang="it-IT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2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1e-1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For 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595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355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1B4016B-AECF-85C3-7251-296D59EC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--------------------VECCHI GRAFICI--------------------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B277A-B2D0-9B74-E3A4-232D96D4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18198"/>
            <a:ext cx="9724031" cy="3683359"/>
          </a:xfrm>
        </p:spPr>
        <p:txBody>
          <a:bodyPr anchor="ctr">
            <a:normAutofit/>
          </a:bodyPr>
          <a:lstStyle/>
          <a:p>
            <a:pPr marL="457189" lvl="1" indent="0">
              <a:buNone/>
            </a:pPr>
            <a:r>
              <a:rPr lang="it-IT" sz="1600" dirty="0">
                <a:solidFill>
                  <a:srgbClr val="FFFFFF"/>
                </a:solidFill>
              </a:rPr>
              <a:t>--------------------VEC -------------------- CHI GRAFICI--------------------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8415453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4EF013-F915-8CE4-D1D2-6B6BF8E2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-----------------------------------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52137B6-2B91-1436-0740-054DA5126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59578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999B558-A47C-BEED-DFEA-1DE1814C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Altre similitudini – Tra padri e figli di un nodo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17B6189E-9C02-2A6C-A801-4C89164B43A8}"/>
              </a:ext>
            </a:extLst>
          </p:cNvPr>
          <p:cNvSpPr/>
          <p:nvPr/>
        </p:nvSpPr>
        <p:spPr>
          <a:xfrm>
            <a:off x="552981" y="2138223"/>
            <a:ext cx="1799604" cy="171659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Figli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9237B7EE-2214-9C02-E53C-EE8F140B803D}"/>
              </a:ext>
            </a:extLst>
          </p:cNvPr>
          <p:cNvSpPr/>
          <p:nvPr/>
        </p:nvSpPr>
        <p:spPr>
          <a:xfrm>
            <a:off x="552981" y="4408994"/>
            <a:ext cx="1799604" cy="171659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Figli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D27912A-5609-87EF-69A6-8863B16A9C10}"/>
              </a:ext>
            </a:extLst>
          </p:cNvPr>
          <p:cNvSpPr txBox="1"/>
          <p:nvPr/>
        </p:nvSpPr>
        <p:spPr>
          <a:xfrm>
            <a:off x="4687133" y="2296058"/>
            <a:ext cx="183883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TagA</a:t>
            </a:r>
            <a:r>
              <a:rPr lang="it-IT" sz="1404" dirty="0"/>
              <a:t>, nodo padre</a:t>
            </a:r>
          </a:p>
        </p:txBody>
      </p:sp>
      <p:sp>
        <p:nvSpPr>
          <p:cNvPr id="11" name="Doppia parentesi graffa 10">
            <a:extLst>
              <a:ext uri="{FF2B5EF4-FFF2-40B4-BE49-F238E27FC236}">
                <a16:creationId xmlns:a16="http://schemas.microsoft.com/office/drawing/2014/main" id="{247C861A-B600-4697-4D29-7CD98855D3E2}"/>
              </a:ext>
            </a:extLst>
          </p:cNvPr>
          <p:cNvSpPr/>
          <p:nvPr/>
        </p:nvSpPr>
        <p:spPr>
          <a:xfrm>
            <a:off x="3664889" y="2708416"/>
            <a:ext cx="3858215" cy="463193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1404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259839B-B36A-F096-4F80-3E8A67A6177A}"/>
              </a:ext>
            </a:extLst>
          </p:cNvPr>
          <p:cNvSpPr txBox="1"/>
          <p:nvPr/>
        </p:nvSpPr>
        <p:spPr>
          <a:xfrm>
            <a:off x="995583" y="1768893"/>
            <a:ext cx="9144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Nodo 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B0B7489-442B-F57B-E580-B9343FF1EA56}"/>
              </a:ext>
            </a:extLst>
          </p:cNvPr>
          <p:cNvSpPr txBox="1"/>
          <p:nvPr/>
        </p:nvSpPr>
        <p:spPr>
          <a:xfrm>
            <a:off x="995583" y="4075581"/>
            <a:ext cx="9144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Nodo B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A2584BA8-4F07-9A0B-9821-125D052D91DD}"/>
              </a:ext>
            </a:extLst>
          </p:cNvPr>
          <p:cNvSpPr txBox="1"/>
          <p:nvPr/>
        </p:nvSpPr>
        <p:spPr>
          <a:xfrm>
            <a:off x="4722613" y="4638320"/>
            <a:ext cx="2031827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TagB</a:t>
            </a:r>
            <a:r>
              <a:rPr lang="it-IT" sz="1404" dirty="0"/>
              <a:t>, nodo padre 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1402EE3F-BA35-1350-9362-6F722F13207E}"/>
              </a:ext>
            </a:extLst>
          </p:cNvPr>
          <p:cNvSpPr txBox="1"/>
          <p:nvPr/>
        </p:nvSpPr>
        <p:spPr>
          <a:xfrm>
            <a:off x="8909737" y="3595323"/>
            <a:ext cx="3024531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 algn="just">
              <a:buFont typeface="Arial" panose="020B0604020202020204" pitchFamily="34" charset="0"/>
              <a:buChar char="•"/>
            </a:pPr>
            <a:r>
              <a:rPr lang="it-IT" sz="1404" dirty="0"/>
              <a:t>Indice di </a:t>
            </a:r>
            <a:r>
              <a:rPr lang="it-IT" sz="1404" dirty="0" err="1"/>
              <a:t>Jaccard</a:t>
            </a:r>
            <a:r>
              <a:rPr lang="it-IT" sz="1404" dirty="0"/>
              <a:t> su insieme.</a:t>
            </a:r>
          </a:p>
          <a:p>
            <a:pPr marL="285744" indent="-285744" algn="just">
              <a:buFont typeface="Arial" panose="020B0604020202020204" pitchFamily="34" charset="0"/>
              <a:buChar char="•"/>
            </a:pPr>
            <a:r>
              <a:rPr lang="it-IT" sz="1404" dirty="0"/>
              <a:t>Similitudine nodo-nodo tra figli -&gt; media delle </a:t>
            </a:r>
            <a:r>
              <a:rPr lang="it-IT" sz="1404" dirty="0" err="1"/>
              <a:t>sim</a:t>
            </a:r>
            <a:r>
              <a:rPr lang="it-IT" sz="1404" dirty="0"/>
              <a:t>. (Molto costosa)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A88151F-8091-7334-7DA4-D4FE0AE1D0CB}"/>
              </a:ext>
            </a:extLst>
          </p:cNvPr>
          <p:cNvSpPr txBox="1"/>
          <p:nvPr/>
        </p:nvSpPr>
        <p:spPr>
          <a:xfrm>
            <a:off x="3191522" y="2762567"/>
            <a:ext cx="6125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A =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D19A886-DA9D-C924-1659-04D820A6A84E}"/>
              </a:ext>
            </a:extLst>
          </p:cNvPr>
          <p:cNvSpPr txBox="1"/>
          <p:nvPr/>
        </p:nvSpPr>
        <p:spPr>
          <a:xfrm>
            <a:off x="3191523" y="5082627"/>
            <a:ext cx="6125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B =</a:t>
            </a:r>
          </a:p>
        </p:txBody>
      </p:sp>
      <p:sp>
        <p:nvSpPr>
          <p:cNvPr id="28" name="Freccia destra 27">
            <a:extLst>
              <a:ext uri="{FF2B5EF4-FFF2-40B4-BE49-F238E27FC236}">
                <a16:creationId xmlns:a16="http://schemas.microsoft.com/office/drawing/2014/main" id="{0DD3F87C-B213-55E6-E0A2-F95C1828487D}"/>
              </a:ext>
            </a:extLst>
          </p:cNvPr>
          <p:cNvSpPr/>
          <p:nvPr/>
        </p:nvSpPr>
        <p:spPr>
          <a:xfrm>
            <a:off x="2452887" y="2804734"/>
            <a:ext cx="656948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29" name="Freccia destra 28">
            <a:extLst>
              <a:ext uri="{FF2B5EF4-FFF2-40B4-BE49-F238E27FC236}">
                <a16:creationId xmlns:a16="http://schemas.microsoft.com/office/drawing/2014/main" id="{91346672-A7B1-6382-2143-73463B7B484C}"/>
              </a:ext>
            </a:extLst>
          </p:cNvPr>
          <p:cNvSpPr/>
          <p:nvPr/>
        </p:nvSpPr>
        <p:spPr>
          <a:xfrm>
            <a:off x="2452887" y="5117333"/>
            <a:ext cx="656948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30" name="Freccia destra 29">
            <a:extLst>
              <a:ext uri="{FF2B5EF4-FFF2-40B4-BE49-F238E27FC236}">
                <a16:creationId xmlns:a16="http://schemas.microsoft.com/office/drawing/2014/main" id="{B351A966-07EB-B3E6-9CC3-52E45459E8F7}"/>
              </a:ext>
            </a:extLst>
          </p:cNvPr>
          <p:cNvSpPr/>
          <p:nvPr/>
        </p:nvSpPr>
        <p:spPr>
          <a:xfrm rot="20362737">
            <a:off x="7532729" y="4885737"/>
            <a:ext cx="1348147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31" name="Freccia destra 30">
            <a:extLst>
              <a:ext uri="{FF2B5EF4-FFF2-40B4-BE49-F238E27FC236}">
                <a16:creationId xmlns:a16="http://schemas.microsoft.com/office/drawing/2014/main" id="{5D2F5F9D-B04E-1F94-48B9-2DA7D8C729D7}"/>
              </a:ext>
            </a:extLst>
          </p:cNvPr>
          <p:cNvSpPr/>
          <p:nvPr/>
        </p:nvSpPr>
        <p:spPr>
          <a:xfrm rot="1400988">
            <a:off x="7508100" y="3063432"/>
            <a:ext cx="1348147" cy="2999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4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57165A03-B3B6-B653-EAD8-D1819F145B73}"/>
              </a:ext>
            </a:extLst>
          </p:cNvPr>
          <p:cNvSpPr/>
          <p:nvPr/>
        </p:nvSpPr>
        <p:spPr>
          <a:xfrm>
            <a:off x="3763354" y="2676212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A3F8EDF8-7E40-53D7-0358-940A331E388F}"/>
              </a:ext>
            </a:extLst>
          </p:cNvPr>
          <p:cNvSpPr/>
          <p:nvPr/>
        </p:nvSpPr>
        <p:spPr>
          <a:xfrm>
            <a:off x="4687133" y="2669613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D22BABE-E365-2BF1-E19F-DD02E062BFA0}"/>
              </a:ext>
            </a:extLst>
          </p:cNvPr>
          <p:cNvSpPr/>
          <p:nvPr/>
        </p:nvSpPr>
        <p:spPr>
          <a:xfrm>
            <a:off x="5624598" y="2676212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E50B2CB2-6242-BE28-D697-71248769B5AF}"/>
              </a:ext>
            </a:extLst>
          </p:cNvPr>
          <p:cNvSpPr/>
          <p:nvPr/>
        </p:nvSpPr>
        <p:spPr>
          <a:xfrm>
            <a:off x="6545200" y="2681489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Doppia parentesi graffa 19">
            <a:extLst>
              <a:ext uri="{FF2B5EF4-FFF2-40B4-BE49-F238E27FC236}">
                <a16:creationId xmlns:a16="http://schemas.microsoft.com/office/drawing/2014/main" id="{B2D2E5BB-0B60-DC4C-1FDD-356D76B22709}"/>
              </a:ext>
            </a:extLst>
          </p:cNvPr>
          <p:cNvSpPr/>
          <p:nvPr/>
        </p:nvSpPr>
        <p:spPr>
          <a:xfrm>
            <a:off x="3645655" y="5062621"/>
            <a:ext cx="3858215" cy="463193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1404" dirty="0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784060CC-CBB5-E45D-D56D-14B17DB9A6C9}"/>
              </a:ext>
            </a:extLst>
          </p:cNvPr>
          <p:cNvSpPr/>
          <p:nvPr/>
        </p:nvSpPr>
        <p:spPr>
          <a:xfrm>
            <a:off x="3744121" y="5030417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E5B12BA9-4DA0-B54D-3AC0-744D4067AC02}"/>
              </a:ext>
            </a:extLst>
          </p:cNvPr>
          <p:cNvSpPr/>
          <p:nvPr/>
        </p:nvSpPr>
        <p:spPr>
          <a:xfrm>
            <a:off x="4667901" y="5023819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AA40C2D2-79C7-2C79-AB41-ED20BFB436D7}"/>
              </a:ext>
            </a:extLst>
          </p:cNvPr>
          <p:cNvSpPr/>
          <p:nvPr/>
        </p:nvSpPr>
        <p:spPr>
          <a:xfrm>
            <a:off x="5605365" y="5030417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49A0CC5-286A-83DB-3157-919E79972687}"/>
              </a:ext>
            </a:extLst>
          </p:cNvPr>
          <p:cNvSpPr/>
          <p:nvPr/>
        </p:nvSpPr>
        <p:spPr>
          <a:xfrm>
            <a:off x="6525966" y="5035696"/>
            <a:ext cx="859529" cy="55696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Child</a:t>
            </a:r>
            <a:endParaRPr lang="it-IT" sz="1404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ACB1232-A0A0-F01B-E269-7D990E188D96}"/>
              </a:ext>
            </a:extLst>
          </p:cNvPr>
          <p:cNvSpPr txBox="1"/>
          <p:nvPr/>
        </p:nvSpPr>
        <p:spPr>
          <a:xfrm>
            <a:off x="3141176" y="6111820"/>
            <a:ext cx="4810971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I figli di un nodo possono essere inseriti come informazione aggiuntiva ai </a:t>
            </a:r>
            <a:r>
              <a:rPr lang="it-IT" sz="1404" dirty="0" err="1"/>
              <a:t>StructureElement</a:t>
            </a:r>
            <a:r>
              <a:rPr lang="it-IT" sz="1404" dirty="0"/>
              <a:t>.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B8BF0A4D-9CA5-A826-2EA5-7A1A7C62B5F0}"/>
              </a:ext>
            </a:extLst>
          </p:cNvPr>
          <p:cNvSpPr txBox="1"/>
          <p:nvPr/>
        </p:nvSpPr>
        <p:spPr>
          <a:xfrm>
            <a:off x="8068128" y="6111818"/>
            <a:ext cx="3646177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Sono considerati solo i figli diretti dei nodi e non tutti i discendenti</a:t>
            </a:r>
          </a:p>
        </p:txBody>
      </p:sp>
    </p:spTree>
    <p:extLst>
      <p:ext uri="{BB962C8B-B14F-4D97-AF65-F5344CB8AC3E}">
        <p14:creationId xmlns:p14="http://schemas.microsoft.com/office/powerpoint/2010/main" val="159373079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999B558-A47C-BEED-DFEA-1DE1814C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Altre similitudini – Analizzare testo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E89FDFB-34CC-8A64-6F07-D0DC400C722F}"/>
              </a:ext>
            </a:extLst>
          </p:cNvPr>
          <p:cNvSpPr txBox="1"/>
          <p:nvPr/>
        </p:nvSpPr>
        <p:spPr>
          <a:xfrm>
            <a:off x="1066800" y="2100944"/>
            <a:ext cx="10722429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it-IT" sz="1404" dirty="0"/>
              <a:t>Già sono stati usati alcuni?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it-IT" sz="1404" dirty="0"/>
              <a:t>Trovare dei pattern nel testo su cui basare la similarità (</a:t>
            </a:r>
            <a:r>
              <a:rPr lang="it-IT" sz="1404" dirty="0" err="1"/>
              <a:t>SSemantic</a:t>
            </a:r>
            <a:r>
              <a:rPr lang="it-IT" sz="1404" dirty="0"/>
              <a:t> Pattern </a:t>
            </a:r>
            <a:r>
              <a:rPr lang="it-IT" sz="1404" dirty="0" err="1"/>
              <a:t>Tree</a:t>
            </a:r>
            <a:r>
              <a:rPr lang="it-IT" sz="1404" dirty="0"/>
              <a:t> Kernels for Short-text </a:t>
            </a:r>
            <a:r>
              <a:rPr lang="it-IT" sz="1404" dirty="0" err="1"/>
              <a:t>Classification</a:t>
            </a:r>
            <a:r>
              <a:rPr lang="it-IT" sz="1404" dirty="0"/>
              <a:t>)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it-IT" sz="1404" dirty="0"/>
              <a:t>Da </a:t>
            </a:r>
            <a:r>
              <a:rPr lang="it-IT" sz="1404" dirty="0" err="1"/>
              <a:t>kelp</a:t>
            </a:r>
            <a:r>
              <a:rPr lang="it-IT" sz="1404" dirty="0"/>
              <a:t> c’è </a:t>
            </a:r>
            <a:r>
              <a:rPr lang="it-IT" sz="1404" dirty="0">
                <a:hlinkClick r:id="rId2"/>
              </a:rPr>
              <a:t>LexicalStructureElementSimilarity</a:t>
            </a:r>
            <a:r>
              <a:rPr lang="it-IT" sz="1404" dirty="0"/>
              <a:t>  che basa la similarità su word </a:t>
            </a:r>
            <a:r>
              <a:rPr lang="it-IT" sz="1404" dirty="0" err="1"/>
              <a:t>embedding</a:t>
            </a:r>
            <a:endParaRPr lang="it-IT" sz="1404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it-IT" sz="1404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it-IT" sz="1404" dirty="0"/>
          </a:p>
        </p:txBody>
      </p:sp>
    </p:spTree>
    <p:extLst>
      <p:ext uri="{BB962C8B-B14F-4D97-AF65-F5344CB8AC3E}">
        <p14:creationId xmlns:p14="http://schemas.microsoft.com/office/powerpoint/2010/main" val="15032128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EB0FBA-C724-2169-546D-D88885D0A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Informazioni che ho su un nodo html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E12652-DDC6-B66C-11F7-F3E93104D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238704"/>
            <a:ext cx="9724031" cy="3762851"/>
          </a:xfrm>
        </p:spPr>
        <p:txBody>
          <a:bodyPr anchor="ctr">
            <a:normAutofit/>
          </a:bodyPr>
          <a:lstStyle/>
          <a:p>
            <a:r>
              <a:rPr lang="it-IT" sz="2000" dirty="0"/>
              <a:t>Tag html</a:t>
            </a:r>
          </a:p>
          <a:p>
            <a:r>
              <a:rPr lang="it-IT" sz="2000" dirty="0"/>
              <a:t>Attributi</a:t>
            </a:r>
          </a:p>
          <a:p>
            <a:pPr lvl="1"/>
            <a:r>
              <a:rPr lang="it-IT" sz="1600" dirty="0"/>
              <a:t>Class, id, attributi di </a:t>
            </a:r>
            <a:r>
              <a:rPr lang="it-IT" sz="1600" dirty="0" err="1"/>
              <a:t>form</a:t>
            </a:r>
            <a:r>
              <a:rPr lang="it-IT" sz="1600" dirty="0"/>
              <a:t> (nome e </a:t>
            </a:r>
            <a:r>
              <a:rPr lang="it-IT" sz="1600" dirty="0" err="1"/>
              <a:t>type</a:t>
            </a:r>
            <a:r>
              <a:rPr lang="it-IT" sz="1600" dirty="0"/>
              <a:t>),</a:t>
            </a:r>
          </a:p>
          <a:p>
            <a:r>
              <a:rPr lang="it-IT" sz="2000" dirty="0"/>
              <a:t>Nodo padre</a:t>
            </a:r>
          </a:p>
          <a:p>
            <a:r>
              <a:rPr lang="it-IT" sz="2000" dirty="0"/>
              <a:t>Nodi figlio</a:t>
            </a:r>
          </a:p>
          <a:p>
            <a:r>
              <a:rPr lang="it-IT" sz="2000" dirty="0"/>
              <a:t>Contenuto testuale</a:t>
            </a:r>
          </a:p>
          <a:p>
            <a:r>
              <a:rPr lang="it-IT" sz="2000" dirty="0"/>
              <a:t>Profondità nell’albero</a:t>
            </a:r>
          </a:p>
          <a:p>
            <a:r>
              <a:rPr lang="it-IT" sz="2000" dirty="0"/>
              <a:t>Eventi </a:t>
            </a:r>
            <a:r>
              <a:rPr lang="it-IT" sz="2000" dirty="0" err="1"/>
              <a:t>javascript</a:t>
            </a:r>
            <a:r>
              <a:rPr lang="it-IT" sz="2000" dirty="0"/>
              <a:t> come </a:t>
            </a:r>
            <a:r>
              <a:rPr lang="it-IT" sz="2000" dirty="0" err="1"/>
              <a:t>onclick</a:t>
            </a:r>
            <a:endParaRPr lang="it-IT" sz="2000" dirty="0"/>
          </a:p>
          <a:p>
            <a:endParaRPr lang="it-IT" sz="2000" dirty="0"/>
          </a:p>
          <a:p>
            <a:endParaRPr lang="it-IT" sz="2000" dirty="0"/>
          </a:p>
          <a:p>
            <a:endParaRPr lang="it-IT" sz="20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3340336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EB0FBA-C724-2169-546D-D88885D0A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Nuove funzioni di similarità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E12652-DDC6-B66C-11F7-F3E93104D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404122"/>
            <a:ext cx="9724031" cy="1597433"/>
          </a:xfrm>
        </p:spPr>
        <p:txBody>
          <a:bodyPr anchor="ctr">
            <a:normAutofit/>
          </a:bodyPr>
          <a:lstStyle/>
          <a:p>
            <a:r>
              <a:rPr lang="it-IT" sz="2000" dirty="0"/>
              <a:t>Migliorare la similarità considerando i figli e il padre di un nodo. Se hanno stesso padre e stessi figli, probabilmente saranno nello stesso contesto (slide precedenti)</a:t>
            </a:r>
          </a:p>
          <a:p>
            <a:r>
              <a:rPr lang="it-IT" sz="2000" dirty="0"/>
              <a:t>Analizzare il testo </a:t>
            </a:r>
            <a:r>
              <a:rPr lang="it-IT" sz="2000" dirty="0" err="1"/>
              <a:t>dell’html</a:t>
            </a:r>
            <a:r>
              <a:rPr lang="it-IT" sz="2000" dirty="0"/>
              <a:t> (indicizzare il testo). Esiste già probabilmente (da </a:t>
            </a:r>
            <a:r>
              <a:rPr lang="it-IT" sz="2000" dirty="0" err="1"/>
              <a:t>KeLP</a:t>
            </a:r>
            <a:r>
              <a:rPr lang="it-IT" sz="2000" dirty="0"/>
              <a:t> </a:t>
            </a:r>
            <a:r>
              <a:rPr lang="it-IT" sz="1400" dirty="0"/>
              <a:t>the </a:t>
            </a:r>
            <a:r>
              <a:rPr lang="it-IT" sz="1400" dirty="0">
                <a:hlinkClick r:id="rId2"/>
              </a:rPr>
              <a:t>LexicalStructureElementSimilarity</a:t>
            </a:r>
            <a:r>
              <a:rPr lang="it-IT" sz="1400" dirty="0"/>
              <a:t> </a:t>
            </a:r>
            <a:r>
              <a:rPr lang="it-IT" sz="1400" dirty="0" err="1"/>
              <a:t>applies</a:t>
            </a:r>
            <a:r>
              <a:rPr lang="it-IT" sz="1400" dirty="0"/>
              <a:t> a </a:t>
            </a:r>
            <a:r>
              <a:rPr lang="it-IT" sz="1400" dirty="0" err="1"/>
              <a:t>similarity</a:t>
            </a:r>
            <a:r>
              <a:rPr lang="it-IT" sz="1400" dirty="0"/>
              <a:t> </a:t>
            </a:r>
            <a:r>
              <a:rPr lang="it-IT" sz="1400" dirty="0" err="1"/>
              <a:t>based</a:t>
            </a:r>
            <a:r>
              <a:rPr lang="it-IT" sz="1400" dirty="0"/>
              <a:t> on word </a:t>
            </a:r>
            <a:r>
              <a:rPr lang="it-IT" sz="1400" dirty="0" err="1"/>
              <a:t>embeddings</a:t>
            </a:r>
            <a:r>
              <a:rPr lang="it-IT" sz="2000" dirty="0"/>
              <a:t>)</a:t>
            </a:r>
          </a:p>
          <a:p>
            <a:endParaRPr lang="it-IT" sz="2000" dirty="0"/>
          </a:p>
          <a:p>
            <a:endParaRPr lang="it-IT" sz="2000" dirty="0"/>
          </a:p>
          <a:p>
            <a:endParaRPr lang="it-IT" sz="2000" dirty="0"/>
          </a:p>
          <a:p>
            <a:endParaRPr lang="it-IT" sz="20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1BE2B84-0298-7183-8EE7-2CE56B117C4C}"/>
              </a:ext>
            </a:extLst>
          </p:cNvPr>
          <p:cNvSpPr txBox="1"/>
          <p:nvPr/>
        </p:nvSpPr>
        <p:spPr>
          <a:xfrm>
            <a:off x="620110" y="1622745"/>
            <a:ext cx="10331669" cy="954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Validazione su parametro C per SVC. </a:t>
            </a:r>
          </a:p>
          <a:p>
            <a:r>
              <a:rPr lang="it-IT" sz="1400" dirty="0"/>
              <a:t>C rappresenta il nostro desiderio di ottenere un iperpiano che separa correttamente più istanza possibili. Bassi valori di C portano ad un iperpiano con un grande minimo margine, mentre alti valori di C portano ad uno con un margine più piccolo. A seconda dei dati, potrebbe essere meglio l’uno o l’altro per evitare di etichettare male determinati campioni.</a:t>
            </a:r>
          </a:p>
        </p:txBody>
      </p:sp>
    </p:spTree>
    <p:extLst>
      <p:ext uri="{BB962C8B-B14F-4D97-AF65-F5344CB8AC3E}">
        <p14:creationId xmlns:p14="http://schemas.microsoft.com/office/powerpoint/2010/main" val="26269348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218962-2248-1A0D-82A7-D89422605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Debug su pagine che dovrebbero essere diverse secondo la classificazione umana, ma la similarità dice che sono uguali – Da cancellare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C03B1BBC-37FB-402B-ECFD-01EE938A5F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978817"/>
              </p:ext>
            </p:extLst>
          </p:nvPr>
        </p:nvGraphicFramePr>
        <p:xfrm>
          <a:off x="760250" y="1802232"/>
          <a:ext cx="10780111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685">
                  <a:extLst>
                    <a:ext uri="{9D8B030D-6E8A-4147-A177-3AD203B41FA5}">
                      <a16:colId xmlns:a16="http://schemas.microsoft.com/office/drawing/2014/main" val="79199492"/>
                    </a:ext>
                  </a:extLst>
                </a:gridCol>
                <a:gridCol w="1331895">
                  <a:extLst>
                    <a:ext uri="{9D8B030D-6E8A-4147-A177-3AD203B41FA5}">
                      <a16:colId xmlns:a16="http://schemas.microsoft.com/office/drawing/2014/main" val="1575656465"/>
                    </a:ext>
                  </a:extLst>
                </a:gridCol>
                <a:gridCol w="1502979">
                  <a:extLst>
                    <a:ext uri="{9D8B030D-6E8A-4147-A177-3AD203B41FA5}">
                      <a16:colId xmlns:a16="http://schemas.microsoft.com/office/drawing/2014/main" val="3092341892"/>
                    </a:ext>
                  </a:extLst>
                </a:gridCol>
                <a:gridCol w="1608083">
                  <a:extLst>
                    <a:ext uri="{9D8B030D-6E8A-4147-A177-3AD203B41FA5}">
                      <a16:colId xmlns:a16="http://schemas.microsoft.com/office/drawing/2014/main" val="4100235198"/>
                    </a:ext>
                  </a:extLst>
                </a:gridCol>
                <a:gridCol w="1639613">
                  <a:extLst>
                    <a:ext uri="{9D8B030D-6E8A-4147-A177-3AD203B41FA5}">
                      <a16:colId xmlns:a16="http://schemas.microsoft.com/office/drawing/2014/main" val="92980607"/>
                    </a:ext>
                  </a:extLst>
                </a:gridCol>
                <a:gridCol w="2900856">
                  <a:extLst>
                    <a:ext uri="{9D8B030D-6E8A-4147-A177-3AD203B41FA5}">
                      <a16:colId xmlns:a16="http://schemas.microsoft.com/office/drawing/2014/main" val="2140275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300" dirty="0"/>
                        <a:t>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human_class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 err="1"/>
                        <a:t>Attr_similarity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Controllo manuale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713084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it-IT" sz="1300" dirty="0" err="1"/>
                        <a:t>ppma</a:t>
                      </a:r>
                      <a:r>
                        <a:rPr lang="it-IT" sz="13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state683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La prima è una pagina per creare un tag, la seconda è una pagina per fare un update. I </a:t>
                      </a:r>
                      <a:r>
                        <a:rPr lang="it-IT" sz="1200" dirty="0" err="1"/>
                        <a:t>dom</a:t>
                      </a:r>
                      <a:r>
                        <a:rPr lang="it-IT" sz="1200" dirty="0"/>
                        <a:t> differiscono per la stessa cosa della riga sottostante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5501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it-IT" sz="1300" dirty="0" err="1"/>
                        <a:t>mantisbt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state1646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state1649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1.0001621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Cambiano per un &lt;div&gt; che in uno ha class=’’, mentre l’altro ha class=‘</a:t>
                      </a:r>
                      <a:r>
                        <a:rPr lang="it-IT" sz="1200" dirty="0" err="1"/>
                        <a:t>hidden</a:t>
                      </a:r>
                      <a:r>
                        <a:rPr lang="it-IT" sz="1200" dirty="0"/>
                        <a:t>’</a:t>
                      </a:r>
                      <a:endParaRPr lang="it-IT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48998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it-IT" sz="1300" dirty="0" err="1"/>
                        <a:t>claroline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state1347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1.0003637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Cambiano solo per un tag &lt;</a:t>
                      </a:r>
                      <a:r>
                        <a:rPr kumimoji="0" lang="it-IT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span</a:t>
                      </a:r>
                      <a:r>
                        <a:rPr kumimoji="0" lang="it-IT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che fa passare la ricerca da »</a:t>
                      </a:r>
                      <a:r>
                        <a:rPr kumimoji="0" lang="it-IT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simple</a:t>
                      </a:r>
                      <a:r>
                        <a:rPr kumimoji="0" lang="it-IT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» ad «</a:t>
                      </a:r>
                      <a:r>
                        <a:rPr kumimoji="0" lang="it-IT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advanced</a:t>
                      </a:r>
                      <a:r>
                        <a:rPr kumimoji="0" lang="it-IT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» (</a:t>
                      </a:r>
                      <a:r>
                        <a:rPr kumimoji="0" lang="it-IT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select</a:t>
                      </a:r>
                      <a:r>
                        <a:rPr kumimoji="0" lang="it-IT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box)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20198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it-IT" sz="1300" dirty="0" err="1"/>
                        <a:t>claroline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state1325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1.0008286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Cambiano solo per un tag &lt;</a:t>
                      </a:r>
                      <a:r>
                        <a:rPr lang="it-IT" sz="1200" dirty="0" err="1"/>
                        <a:t>span</a:t>
                      </a:r>
                      <a:r>
                        <a:rPr lang="it-IT" sz="1200" dirty="0"/>
                        <a:t>&gt; che fa passare la ricerca da »</a:t>
                      </a:r>
                      <a:r>
                        <a:rPr lang="it-IT" sz="1200" dirty="0" err="1"/>
                        <a:t>simple</a:t>
                      </a:r>
                      <a:r>
                        <a:rPr lang="it-IT" sz="1200" dirty="0"/>
                        <a:t>» ad «</a:t>
                      </a:r>
                      <a:r>
                        <a:rPr lang="it-IT" sz="1200" dirty="0" err="1"/>
                        <a:t>advanced</a:t>
                      </a:r>
                      <a:r>
                        <a:rPr lang="it-IT" sz="1200" dirty="0"/>
                        <a:t>» (</a:t>
                      </a:r>
                      <a:r>
                        <a:rPr lang="it-IT" sz="1200" dirty="0" err="1"/>
                        <a:t>select</a:t>
                      </a:r>
                      <a:r>
                        <a:rPr lang="it-IT" sz="1200" dirty="0"/>
                        <a:t> box)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5393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it-IT" sz="1300" dirty="0" err="1"/>
                        <a:t>Claroline</a:t>
                      </a:r>
                      <a:endParaRPr lang="it-IT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state138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300" dirty="0"/>
                        <a:t>1.000645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Cambiano solo per un tag &lt;</a:t>
                      </a:r>
                      <a:r>
                        <a:rPr lang="it-IT" sz="1200" dirty="0" err="1"/>
                        <a:t>span</a:t>
                      </a:r>
                      <a:r>
                        <a:rPr lang="it-IT" sz="1200" dirty="0"/>
                        <a:t>&gt; che cambia la </a:t>
                      </a:r>
                      <a:r>
                        <a:rPr lang="it-IT" sz="1200" dirty="0" err="1"/>
                        <a:t>ricerda</a:t>
                      </a:r>
                      <a:r>
                        <a:rPr lang="it-IT" sz="1200" dirty="0"/>
                        <a:t> da «</a:t>
                      </a:r>
                      <a:r>
                        <a:rPr lang="it-IT" sz="1200" dirty="0" err="1"/>
                        <a:t>advanced</a:t>
                      </a:r>
                      <a:r>
                        <a:rPr lang="it-IT" sz="1200" dirty="0"/>
                        <a:t>» a «</a:t>
                      </a:r>
                      <a:r>
                        <a:rPr lang="it-IT" sz="1200" dirty="0" err="1"/>
                        <a:t>simple</a:t>
                      </a:r>
                      <a:r>
                        <a:rPr lang="it-IT" sz="1200" dirty="0"/>
                        <a:t>» (toglie una </a:t>
                      </a:r>
                      <a:r>
                        <a:rPr lang="it-IT" sz="1200" dirty="0" err="1"/>
                        <a:t>select</a:t>
                      </a:r>
                      <a:r>
                        <a:rPr lang="it-IT" sz="1200" dirty="0"/>
                        <a:t> box)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921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1200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A98F5D-DC41-EAEC-19A7-BEFBBA8DA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4 (Da nodo HTML a </a:t>
            </a:r>
            <a:r>
              <a:rPr lang="it-IT" sz="4000" dirty="0" err="1">
                <a:solidFill>
                  <a:srgbClr val="FFFFFF"/>
                </a:solidFill>
              </a:rPr>
              <a:t>Tree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pic>
        <p:nvPicPr>
          <p:cNvPr id="2050" name="Picture 2" descr="jsoup: Java HTML parser, built for HTML editing, cleaning, scraping, and  XSS safety">
            <a:extLst>
              <a:ext uri="{FF2B5EF4-FFF2-40B4-BE49-F238E27FC236}">
                <a16:creationId xmlns:a16="http://schemas.microsoft.com/office/drawing/2014/main" id="{B879C0D1-C824-BA8A-3216-2E4CF622DD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65" y="3003173"/>
            <a:ext cx="1831089" cy="1831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ccia destra 8">
            <a:extLst>
              <a:ext uri="{FF2B5EF4-FFF2-40B4-BE49-F238E27FC236}">
                <a16:creationId xmlns:a16="http://schemas.microsoft.com/office/drawing/2014/main" id="{FE4D11D7-113F-0D05-3793-ABBE87BC14CC}"/>
              </a:ext>
            </a:extLst>
          </p:cNvPr>
          <p:cNvSpPr/>
          <p:nvPr/>
        </p:nvSpPr>
        <p:spPr>
          <a:xfrm>
            <a:off x="2146379" y="3359916"/>
            <a:ext cx="2379299" cy="1117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4" dirty="0" err="1"/>
              <a:t>Parsing</a:t>
            </a:r>
            <a:r>
              <a:rPr lang="it-IT" sz="1404" dirty="0"/>
              <a:t> di un file HTML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13DF233-F925-0C4A-773C-E80F11C6A740}"/>
              </a:ext>
            </a:extLst>
          </p:cNvPr>
          <p:cNvSpPr txBox="1"/>
          <p:nvPr/>
        </p:nvSpPr>
        <p:spPr>
          <a:xfrm>
            <a:off x="4591115" y="3657106"/>
            <a:ext cx="1722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/>
              <a:t>Document</a:t>
            </a:r>
            <a:endParaRPr lang="it-IT" sz="1404" dirty="0"/>
          </a:p>
        </p:txBody>
      </p:sp>
      <p:sp>
        <p:nvSpPr>
          <p:cNvPr id="13" name="Freccia destra 12">
            <a:extLst>
              <a:ext uri="{FF2B5EF4-FFF2-40B4-BE49-F238E27FC236}">
                <a16:creationId xmlns:a16="http://schemas.microsoft.com/office/drawing/2014/main" id="{2305680C-7D2C-0504-4FCE-D95AAD7C785B}"/>
              </a:ext>
            </a:extLst>
          </p:cNvPr>
          <p:cNvSpPr/>
          <p:nvPr/>
        </p:nvSpPr>
        <p:spPr>
          <a:xfrm>
            <a:off x="6325673" y="3359916"/>
            <a:ext cx="2521259" cy="1117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4" dirty="0"/>
              <a:t>Esplorazione del </a:t>
            </a:r>
            <a:r>
              <a:rPr lang="it-IT" sz="1404" dirty="0" err="1"/>
              <a:t>Document</a:t>
            </a:r>
            <a:r>
              <a:rPr lang="it-IT" sz="1404" dirty="0"/>
              <a:t> </a:t>
            </a:r>
            <a:r>
              <a:rPr lang="it-IT" sz="1404" dirty="0" err="1"/>
              <a:t>depth</a:t>
            </a:r>
            <a:r>
              <a:rPr lang="it-IT" sz="1404" dirty="0"/>
              <a:t>-first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D53D574-EED2-7BCA-43CA-6AF4536F50BB}"/>
              </a:ext>
            </a:extLst>
          </p:cNvPr>
          <p:cNvSpPr txBox="1"/>
          <p:nvPr/>
        </p:nvSpPr>
        <p:spPr>
          <a:xfrm>
            <a:off x="8859222" y="3180054"/>
            <a:ext cx="3332775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buFont typeface="+mj-lt"/>
              <a:buAutoNum type="arabicPeriod"/>
            </a:pPr>
            <a:r>
              <a:rPr lang="it-IT" sz="1404" dirty="0"/>
              <a:t>Recupero dati nodo HTML</a:t>
            </a:r>
          </a:p>
          <a:p>
            <a:pPr marL="342891" indent="-342891">
              <a:buFont typeface="+mj-lt"/>
              <a:buAutoNum type="arabicPeriod"/>
            </a:pPr>
            <a:r>
              <a:rPr lang="it-IT" sz="1404" dirty="0"/>
              <a:t>Creazione </a:t>
            </a:r>
            <a:r>
              <a:rPr lang="it-IT" sz="1404" dirty="0" err="1"/>
              <a:t>StructureElement</a:t>
            </a:r>
            <a:r>
              <a:rPr lang="it-IT" sz="1404" dirty="0"/>
              <a:t> da noi definito</a:t>
            </a:r>
          </a:p>
          <a:p>
            <a:pPr marL="342891" indent="-342891">
              <a:buFont typeface="+mj-lt"/>
              <a:buAutoNum type="arabicPeriod"/>
            </a:pPr>
            <a:r>
              <a:rPr lang="it-IT" sz="1404" dirty="0"/>
              <a:t>Creazione </a:t>
            </a:r>
            <a:r>
              <a:rPr lang="it-IT" sz="1404" dirty="0" err="1"/>
              <a:t>TreeNode</a:t>
            </a:r>
            <a:endParaRPr lang="it-IT" sz="1404" dirty="0"/>
          </a:p>
          <a:p>
            <a:pPr marL="342891" indent="-342891">
              <a:buFont typeface="+mj-lt"/>
              <a:buAutoNum type="arabicPeriod"/>
            </a:pPr>
            <a:r>
              <a:rPr lang="it-IT" sz="1404" dirty="0"/>
              <a:t>Creazione </a:t>
            </a:r>
            <a:r>
              <a:rPr lang="it-IT" sz="1404" dirty="0" err="1"/>
              <a:t>TreeRepresentation</a:t>
            </a:r>
            <a:endParaRPr lang="it-IT" sz="1404" dirty="0"/>
          </a:p>
        </p:txBody>
      </p:sp>
    </p:spTree>
    <p:extLst>
      <p:ext uri="{BB962C8B-B14F-4D97-AF65-F5344CB8AC3E}">
        <p14:creationId xmlns:p14="http://schemas.microsoft.com/office/powerpoint/2010/main" val="183945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A98F5D-DC41-EAEC-19A7-BEFBBA8DA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– Parte 5 (Similitudine tra alberi)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083CE34-7F5C-B662-EA88-93AC09399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1" y="3163686"/>
            <a:ext cx="2751571" cy="21280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5FA12D4C-8D79-917C-5758-F1A65044E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15" y="3163686"/>
            <a:ext cx="2751571" cy="2128063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3A3A7AC-2129-25E7-C13C-FCBD3EAE1F00}"/>
              </a:ext>
            </a:extLst>
          </p:cNvPr>
          <p:cNvSpPr txBox="1"/>
          <p:nvPr/>
        </p:nvSpPr>
        <p:spPr>
          <a:xfrm>
            <a:off x="595187" y="1885280"/>
            <a:ext cx="98360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Costruiti i </a:t>
            </a:r>
            <a:r>
              <a:rPr lang="it-IT" sz="2800" dirty="0" err="1"/>
              <a:t>tree</a:t>
            </a:r>
            <a:r>
              <a:rPr lang="it-IT" sz="2800" dirty="0"/>
              <a:t> nella nostra rappresentazione:</a:t>
            </a:r>
          </a:p>
          <a:p>
            <a:endParaRPr lang="it-IT" sz="36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41E1993-032A-888F-4B68-C7816FFDFC50}"/>
              </a:ext>
            </a:extLst>
          </p:cNvPr>
          <p:cNvSpPr txBox="1"/>
          <p:nvPr/>
        </p:nvSpPr>
        <p:spPr>
          <a:xfrm>
            <a:off x="1209111" y="2709795"/>
            <a:ext cx="912248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</a:t>
            </a:r>
            <a:r>
              <a:rPr lang="it-IT" sz="1404" dirty="0"/>
              <a:t> 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A9345C-1548-1C81-2406-B2044CC8A748}"/>
              </a:ext>
            </a:extLst>
          </p:cNvPr>
          <p:cNvSpPr txBox="1"/>
          <p:nvPr/>
        </p:nvSpPr>
        <p:spPr>
          <a:xfrm>
            <a:off x="4242718" y="2709796"/>
            <a:ext cx="76428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 err="1"/>
              <a:t>Tree</a:t>
            </a:r>
            <a:r>
              <a:rPr lang="it-IT" sz="1404" dirty="0"/>
              <a:t> B</a:t>
            </a:r>
          </a:p>
        </p:txBody>
      </p:sp>
      <p:sp>
        <p:nvSpPr>
          <p:cNvPr id="19" name="Freccia destra 18">
            <a:extLst>
              <a:ext uri="{FF2B5EF4-FFF2-40B4-BE49-F238E27FC236}">
                <a16:creationId xmlns:a16="http://schemas.microsoft.com/office/drawing/2014/main" id="{C5F78761-B91C-AE6F-56E5-F71FB03D09E4}"/>
              </a:ext>
            </a:extLst>
          </p:cNvPr>
          <p:cNvSpPr/>
          <p:nvPr/>
        </p:nvSpPr>
        <p:spPr>
          <a:xfrm>
            <a:off x="5850386" y="3754947"/>
            <a:ext cx="3305455" cy="9321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4" dirty="0" err="1"/>
              <a:t>SmoothedPartialTreeKernel</a:t>
            </a:r>
            <a:endParaRPr lang="it-IT" sz="1404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A82A11A-F4B9-8E7A-A27A-1AC03127D78B}"/>
              </a:ext>
            </a:extLst>
          </p:cNvPr>
          <p:cNvSpPr txBox="1"/>
          <p:nvPr/>
        </p:nvSpPr>
        <p:spPr>
          <a:xfrm>
            <a:off x="9495896" y="3886320"/>
            <a:ext cx="1870733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Similitudine dei due </a:t>
            </a:r>
            <a:r>
              <a:rPr lang="it-IT" sz="1404" dirty="0" err="1"/>
              <a:t>tree</a:t>
            </a:r>
            <a:r>
              <a:rPr lang="it-IT" sz="1404" dirty="0"/>
              <a:t> in [0,1]</a:t>
            </a:r>
          </a:p>
        </p:txBody>
      </p:sp>
    </p:spTree>
    <p:extLst>
      <p:ext uri="{BB962C8B-B14F-4D97-AF65-F5344CB8AC3E}">
        <p14:creationId xmlns:p14="http://schemas.microsoft.com/office/powerpoint/2010/main" val="2555559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9" cy="1590743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1"/>
            <a:ext cx="11732647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3507CA8-3508-8FF6-E209-7AB899FBE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294539"/>
            <a:ext cx="9895951" cy="1033669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Idea - Parte 6 (funzione similitudine tra nodi)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10DC0E2-B5B3-E82F-2EE9-1DBD0D628135}"/>
              </a:ext>
            </a:extLst>
          </p:cNvPr>
          <p:cNvSpPr txBox="1"/>
          <p:nvPr/>
        </p:nvSpPr>
        <p:spPr>
          <a:xfrm>
            <a:off x="-101601" y="1885279"/>
            <a:ext cx="125080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 err="1"/>
              <a:t>SmoothedPartialTreeKernel</a:t>
            </a:r>
            <a:r>
              <a:rPr lang="it-IT" sz="3600" b="1" dirty="0"/>
              <a:t> </a:t>
            </a:r>
            <a:r>
              <a:rPr lang="it-IT" sz="3600" dirty="0"/>
              <a:t>permette di definire funzioni di similitudini tra nodi di un </a:t>
            </a:r>
            <a:r>
              <a:rPr lang="it-IT" sz="3600" dirty="0" err="1"/>
              <a:t>TreeRepresentation</a:t>
            </a:r>
            <a:r>
              <a:rPr lang="it-IT" sz="3600" dirty="0"/>
              <a:t> tramite l’implementazione dell’interfaccia </a:t>
            </a:r>
            <a:r>
              <a:rPr lang="it-IT" sz="3600" b="1" dirty="0" err="1"/>
              <a:t>StructureElementSimilarityI</a:t>
            </a:r>
            <a:r>
              <a:rPr lang="it-IT" sz="3600" dirty="0"/>
              <a:t>.</a:t>
            </a:r>
            <a:endParaRPr lang="it-IT" sz="3600" b="1" dirty="0"/>
          </a:p>
          <a:p>
            <a:r>
              <a:rPr lang="it-IT" sz="3600" dirty="0"/>
              <a:t>Implementare il metodo </a:t>
            </a:r>
            <a:r>
              <a:rPr lang="it-IT" sz="3600" dirty="0" err="1"/>
              <a:t>sim</a:t>
            </a:r>
            <a:r>
              <a:rPr lang="it-IT" sz="3600" dirty="0"/>
              <a:t>(</a:t>
            </a:r>
            <a:r>
              <a:rPr lang="it-IT" sz="3600" dirty="0" err="1"/>
              <a:t>StructureElement</a:t>
            </a:r>
            <a:r>
              <a:rPr lang="it-IT" sz="3600" dirty="0"/>
              <a:t>, </a:t>
            </a:r>
            <a:r>
              <a:rPr lang="it-IT" sz="3600" dirty="0" err="1"/>
              <a:t>StructureElement</a:t>
            </a:r>
            <a:r>
              <a:rPr lang="it-IT" sz="3600" dirty="0"/>
              <a:t>)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993004EE-9188-EE01-60C7-35287D5D3B50}"/>
              </a:ext>
            </a:extLst>
          </p:cNvPr>
          <p:cNvSpPr/>
          <p:nvPr/>
        </p:nvSpPr>
        <p:spPr>
          <a:xfrm>
            <a:off x="733603" y="4540037"/>
            <a:ext cx="2483671" cy="189105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63EF11C6-F994-83BA-39A9-AF10E66614A0}"/>
              </a:ext>
            </a:extLst>
          </p:cNvPr>
          <p:cNvSpPr/>
          <p:nvPr/>
        </p:nvSpPr>
        <p:spPr>
          <a:xfrm>
            <a:off x="3835905" y="4540037"/>
            <a:ext cx="2483671" cy="189105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4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e Attributi HTML</a:t>
            </a:r>
          </a:p>
        </p:txBody>
      </p:sp>
      <p:sp>
        <p:nvSpPr>
          <p:cNvPr id="17" name="Freccia destra 16">
            <a:extLst>
              <a:ext uri="{FF2B5EF4-FFF2-40B4-BE49-F238E27FC236}">
                <a16:creationId xmlns:a16="http://schemas.microsoft.com/office/drawing/2014/main" id="{192B4E32-26A7-F876-2E56-7FB9E52E144F}"/>
              </a:ext>
            </a:extLst>
          </p:cNvPr>
          <p:cNvSpPr/>
          <p:nvPr/>
        </p:nvSpPr>
        <p:spPr>
          <a:xfrm>
            <a:off x="6764786" y="5019489"/>
            <a:ext cx="2051837" cy="9321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4" dirty="0" err="1"/>
              <a:t>sim</a:t>
            </a:r>
            <a:r>
              <a:rPr lang="it-IT" sz="1404" dirty="0"/>
              <a:t>()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DCC2E4D-6527-AC0C-C71E-EAA88B8C00E1}"/>
              </a:ext>
            </a:extLst>
          </p:cNvPr>
          <p:cNvSpPr txBox="1"/>
          <p:nvPr/>
        </p:nvSpPr>
        <p:spPr>
          <a:xfrm>
            <a:off x="9218282" y="5162401"/>
            <a:ext cx="1870733" cy="524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4" dirty="0"/>
              <a:t>Similitudine dei due nodi in [0,1]</a:t>
            </a:r>
          </a:p>
        </p:txBody>
      </p:sp>
    </p:spTree>
    <p:extLst>
      <p:ext uri="{BB962C8B-B14F-4D97-AF65-F5344CB8AC3E}">
        <p14:creationId xmlns:p14="http://schemas.microsoft.com/office/powerpoint/2010/main" val="26474817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23625</TotalTime>
  <Words>2204</Words>
  <Application>Microsoft Macintosh PowerPoint</Application>
  <PresentationFormat>Widescreen</PresentationFormat>
  <Paragraphs>398</Paragraphs>
  <Slides>67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67</vt:i4>
      </vt:variant>
    </vt:vector>
  </HeadingPairs>
  <TitlesOfParts>
    <vt:vector size="72" baseType="lpstr">
      <vt:lpstr>Arial</vt:lpstr>
      <vt:lpstr>Calibri</vt:lpstr>
      <vt:lpstr>Calibri Light</vt:lpstr>
      <vt:lpstr>Cambria Math</vt:lpstr>
      <vt:lpstr>Tema di Office</vt:lpstr>
      <vt:lpstr>Tecnologie</vt:lpstr>
      <vt:lpstr>KeLP</vt:lpstr>
      <vt:lpstr>Motivazioni</vt:lpstr>
      <vt:lpstr>Idea – Parte 1</vt:lpstr>
      <vt:lpstr>Idea – Parte 2 (Costruzione tree)</vt:lpstr>
      <vt:lpstr>Idea – Parte 3 (Costruzione tree)</vt:lpstr>
      <vt:lpstr>Idea – Parte 4 (Da nodo HTML a Tree)</vt:lpstr>
      <vt:lpstr>Idea – Parte 5 (Similitudine tra alberi)</vt:lpstr>
      <vt:lpstr>Idea - Parte 6 (funzione similitudine tra nodi)</vt:lpstr>
      <vt:lpstr>Idea – Parte 7 (Similitudine 1 – Basato su Attributi)</vt:lpstr>
      <vt:lpstr>Normalizzazione</vt:lpstr>
      <vt:lpstr>Alcuni esempi – Parte 1</vt:lpstr>
      <vt:lpstr>Alcuni esempi – Parte 2</vt:lpstr>
      <vt:lpstr>Alcuni esempi – Parte 3</vt:lpstr>
      <vt:lpstr>Alcuni esempi – Parte 4</vt:lpstr>
      <vt:lpstr>Altri esempi che mostrano rispetto la similarità con i figli dei nodi</vt:lpstr>
      <vt:lpstr>Istrogramma nuovo kernel </vt:lpstr>
      <vt:lpstr>Preprocessing</vt:lpstr>
      <vt:lpstr>Metodologia di validazione</vt:lpstr>
      <vt:lpstr>Nuovo kernel – f1 – varia gamma</vt:lpstr>
      <vt:lpstr>Nuovo kernel – f1 – varia C</vt:lpstr>
      <vt:lpstr>Nuovo kernel – precision – varia gamma</vt:lpstr>
      <vt:lpstr>Nuovo kernel – precision – varia C</vt:lpstr>
      <vt:lpstr>Nuovo kernel – recall – varia gamma</vt:lpstr>
      <vt:lpstr>Nuovo kernel – recall – varia C</vt:lpstr>
      <vt:lpstr>Classificatore su nuovo kernel 1000 samples- Results</vt:lpstr>
      <vt:lpstr>Tree edit distance – f1 – varia gamma</vt:lpstr>
      <vt:lpstr>Tree edit distance – f1 – varia C</vt:lpstr>
      <vt:lpstr>Tree edit distance – precision – varia gamma</vt:lpstr>
      <vt:lpstr>Tree edit distance – precision – varia C</vt:lpstr>
      <vt:lpstr>Tree edit distance – recall – varia gamma</vt:lpstr>
      <vt:lpstr>Tree edit distance – recall – varia C</vt:lpstr>
      <vt:lpstr>Classificatore su TreeEditDistance 1000 sample- Results</vt:lpstr>
      <vt:lpstr>Nuovo kernel e attributi alberi – f1 – varia gamma</vt:lpstr>
      <vt:lpstr>Nuovo kernel e attributi alberi– f1 – varia C</vt:lpstr>
      <vt:lpstr>Nuovo kernel e attributi alberi– precision – varia gamma</vt:lpstr>
      <vt:lpstr>Nuovo kernel e attributi alberi– precision – varia C</vt:lpstr>
      <vt:lpstr>Nuovo kernel e attributi alberi– recall – varia gamma</vt:lpstr>
      <vt:lpstr>Nuovo kernel e attributi alberi– recall – varia C</vt:lpstr>
      <vt:lpstr>Primo classificatore - Results</vt:lpstr>
      <vt:lpstr>Classificatori stesso metodo scorsa volta</vt:lpstr>
      <vt:lpstr>Classificatore su nuovo kernel – Validation curves - C</vt:lpstr>
      <vt:lpstr>Classificatore su nuovo kernel – Validation curve - Gamma</vt:lpstr>
      <vt:lpstr>Classificatore su TreeEditDistance– Validation curves - C</vt:lpstr>
      <vt:lpstr>Classificatore su TreeEditDistance– Validation curve - Gamma</vt:lpstr>
      <vt:lpstr>Classificatore su nuovo kernel e attr alberi – Validation curves - C</vt:lpstr>
      <vt:lpstr>Classificatore su nuovo kernel e attr alberi – Validation curves Gamma</vt:lpstr>
      <vt:lpstr>--------------------VECCHI GRAFICI--------------------</vt:lpstr>
      <vt:lpstr>Primo classificatore – Parametri usati</vt:lpstr>
      <vt:lpstr>Primo classificatore – Validation curves - C</vt:lpstr>
      <vt:lpstr>Primo classificatore – Validation curve - Gamma</vt:lpstr>
      <vt:lpstr>Primo classificatore - Results</vt:lpstr>
      <vt:lpstr>Secondo classificatore – Parametri usati</vt:lpstr>
      <vt:lpstr>Secondo classificatore – Validation curves - C</vt:lpstr>
      <vt:lpstr>Secondo classificatore – Validation curve - Gamma</vt:lpstr>
      <vt:lpstr>Secondo classificatore - Results</vt:lpstr>
      <vt:lpstr>Secondo classificatore – Parametri usati</vt:lpstr>
      <vt:lpstr>Terzo classificatore – Validation curves - C</vt:lpstr>
      <vt:lpstr>Secondo classificatore – Validation curve - Gamma</vt:lpstr>
      <vt:lpstr>Secondo classificatore - Results</vt:lpstr>
      <vt:lpstr>--------------------VECCHI GRAFICI--------------------</vt:lpstr>
      <vt:lpstr>-----------------------------------</vt:lpstr>
      <vt:lpstr>Altre similitudini – Tra padri e figli di un nodo</vt:lpstr>
      <vt:lpstr>Altre similitudini – Analizzare testo</vt:lpstr>
      <vt:lpstr>Informazioni che ho su un nodo html</vt:lpstr>
      <vt:lpstr>Nuove funzioni di similarità</vt:lpstr>
      <vt:lpstr>Debug su pagine che dovrebbero essere diverse secondo la classificazione umana, ma la similarità dice che sono uguali – Da cancellare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PORCARO</dc:creator>
  <cp:lastModifiedBy>GIUSEPPE PORCARO</cp:lastModifiedBy>
  <cp:revision>14</cp:revision>
  <dcterms:created xsi:type="dcterms:W3CDTF">2023-08-26T00:18:07Z</dcterms:created>
  <dcterms:modified xsi:type="dcterms:W3CDTF">2023-09-27T23:44:54Z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2023-08-26T00:18:37Z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a19be3fd-6739-4bad-9263-33fa06b67d21</vt:lpwstr>
  </property>
  <property fmtid="{D5CDD505-2E9C-101B-9397-08002B2CF9AE}" pid="8" name="MSIP_Label_2ad0b24d-6422-44b0-b3de-abb3a9e8c81a_ContentBits">
    <vt:lpwstr>0</vt:lpwstr>
  </property>
</Properties>
</file>

<file path=docProps/thumbnail.jpeg>
</file>